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notesMasterIdLst>
    <p:notesMasterId r:id="rId29"/>
  </p:notesMasterIdLst>
  <p:sldIdLst>
    <p:sldId id="256" r:id="rId2"/>
    <p:sldId id="257" r:id="rId3"/>
    <p:sldId id="270" r:id="rId4"/>
    <p:sldId id="271" r:id="rId5"/>
    <p:sldId id="272" r:id="rId6"/>
    <p:sldId id="284" r:id="rId7"/>
    <p:sldId id="275" r:id="rId8"/>
    <p:sldId id="273" r:id="rId9"/>
    <p:sldId id="274" r:id="rId10"/>
    <p:sldId id="276" r:id="rId11"/>
    <p:sldId id="277" r:id="rId12"/>
    <p:sldId id="278" r:id="rId13"/>
    <p:sldId id="279" r:id="rId14"/>
    <p:sldId id="263" r:id="rId15"/>
    <p:sldId id="264" r:id="rId16"/>
    <p:sldId id="258" r:id="rId17"/>
    <p:sldId id="259" r:id="rId18"/>
    <p:sldId id="260" r:id="rId19"/>
    <p:sldId id="261" r:id="rId20"/>
    <p:sldId id="262" r:id="rId21"/>
    <p:sldId id="265" r:id="rId22"/>
    <p:sldId id="266" r:id="rId23"/>
    <p:sldId id="268" r:id="rId24"/>
    <p:sldId id="269" r:id="rId25"/>
    <p:sldId id="280" r:id="rId26"/>
    <p:sldId id="282" r:id="rId27"/>
    <p:sldId id="283"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238" autoAdjust="0"/>
  </p:normalViewPr>
  <p:slideViewPr>
    <p:cSldViewPr snapToGrid="0">
      <p:cViewPr varScale="1">
        <p:scale>
          <a:sx n="86" d="100"/>
          <a:sy n="86"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5A2266-EABB-404A-8DE9-35179EAA168F}" type="datetimeFigureOut">
              <a:rPr lang="en-US" smtClean="0"/>
              <a:t>11/19/2018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24EB67-9CAF-4BB5-B32F-6BEF63D38163}" type="slidenum">
              <a:rPr lang="en-US" smtClean="0"/>
              <a:t>‹#›</a:t>
            </a:fld>
            <a:endParaRPr lang="en-US"/>
          </a:p>
        </p:txBody>
      </p:sp>
    </p:spTree>
    <p:extLst>
      <p:ext uri="{BB962C8B-B14F-4D97-AF65-F5344CB8AC3E}">
        <p14:creationId xmlns:p14="http://schemas.microsoft.com/office/powerpoint/2010/main" val="29113849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pc="-1" dirty="0"/>
              <a:t>Since the introduction of bike-sharing systems, much research has been dedicated to different aspects of these systems.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pc="-1"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pc="-1" dirty="0"/>
              <a:t>Figure: Talk about it in the presentation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pc="-1" dirty="0"/>
              <a:t>Locations where bike share systems are being used</a:t>
            </a:r>
          </a:p>
          <a:p>
            <a:endParaRPr lang="en-US" dirty="0"/>
          </a:p>
        </p:txBody>
      </p:sp>
      <p:sp>
        <p:nvSpPr>
          <p:cNvPr id="4" name="Slide Number Placeholder 3"/>
          <p:cNvSpPr>
            <a:spLocks noGrp="1"/>
          </p:cNvSpPr>
          <p:nvPr>
            <p:ph type="sldNum" sz="quarter" idx="5"/>
          </p:nvPr>
        </p:nvSpPr>
        <p:spPr/>
        <p:txBody>
          <a:bodyPr/>
          <a:lstStyle/>
          <a:p>
            <a:fld id="{1B24EB67-9CAF-4BB5-B32F-6BEF63D38163}" type="slidenum">
              <a:rPr lang="en-US" smtClean="0"/>
              <a:t>3</a:t>
            </a:fld>
            <a:endParaRPr lang="en-US"/>
          </a:p>
        </p:txBody>
      </p:sp>
    </p:spTree>
    <p:extLst>
      <p:ext uri="{BB962C8B-B14F-4D97-AF65-F5344CB8AC3E}">
        <p14:creationId xmlns:p14="http://schemas.microsoft.com/office/powerpoint/2010/main" val="41673634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pc="-1" dirty="0"/>
              <a:t>Since the introduction of bike-sharing systems, much research has been dedicated to different aspects of these systems. </a:t>
            </a:r>
          </a:p>
          <a:p>
            <a:endParaRPr lang="en-US" dirty="0"/>
          </a:p>
        </p:txBody>
      </p:sp>
      <p:sp>
        <p:nvSpPr>
          <p:cNvPr id="4" name="Slide Number Placeholder 3"/>
          <p:cNvSpPr>
            <a:spLocks noGrp="1"/>
          </p:cNvSpPr>
          <p:nvPr>
            <p:ph type="sldNum" sz="quarter" idx="5"/>
          </p:nvPr>
        </p:nvSpPr>
        <p:spPr/>
        <p:txBody>
          <a:bodyPr/>
          <a:lstStyle/>
          <a:p>
            <a:fld id="{1B24EB67-9CAF-4BB5-B32F-6BEF63D38163}" type="slidenum">
              <a:rPr lang="en-US" smtClean="0"/>
              <a:t>4</a:t>
            </a:fld>
            <a:endParaRPr lang="en-US"/>
          </a:p>
        </p:txBody>
      </p:sp>
    </p:spTree>
    <p:extLst>
      <p:ext uri="{BB962C8B-B14F-4D97-AF65-F5344CB8AC3E}">
        <p14:creationId xmlns:p14="http://schemas.microsoft.com/office/powerpoint/2010/main" val="42483694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24EB67-9CAF-4BB5-B32F-6BEF63D38163}" type="slidenum">
              <a:rPr lang="en-US" smtClean="0"/>
              <a:t>21</a:t>
            </a:fld>
            <a:endParaRPr lang="en-US"/>
          </a:p>
        </p:txBody>
      </p:sp>
    </p:spTree>
    <p:extLst>
      <p:ext uri="{BB962C8B-B14F-4D97-AF65-F5344CB8AC3E}">
        <p14:creationId xmlns:p14="http://schemas.microsoft.com/office/powerpoint/2010/main" val="935322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8B4D3DB-71F8-4CD8-9B1A-10003948A3AB}" type="datetime1">
              <a:rPr lang="en-US" smtClean="0"/>
              <a:t>11/19/2018</a:t>
            </a:fld>
            <a:endParaRPr lang="en-US"/>
          </a:p>
        </p:txBody>
      </p:sp>
      <p:sp>
        <p:nvSpPr>
          <p:cNvPr id="5" name="Footer Placeholder 4"/>
          <p:cNvSpPr>
            <a:spLocks noGrp="1"/>
          </p:cNvSpPr>
          <p:nvPr>
            <p:ph type="ftr" sz="quarter" idx="11"/>
          </p:nvPr>
        </p:nvSpPr>
        <p:spPr/>
        <p:txBody>
          <a:bodyPr/>
          <a:lstStyle/>
          <a:p>
            <a:r>
              <a:rPr lang="en-US"/>
              <a:t>CSC 544 Advanced Data Visualization - University of Arizona</a:t>
            </a:r>
          </a:p>
        </p:txBody>
      </p:sp>
      <p:sp>
        <p:nvSpPr>
          <p:cNvPr id="6" name="Slide Number Placeholder 5"/>
          <p:cNvSpPr>
            <a:spLocks noGrp="1"/>
          </p:cNvSpPr>
          <p:nvPr>
            <p:ph type="sldNum" sz="quarter" idx="12"/>
          </p:nvPr>
        </p:nvSpPr>
        <p:spPr/>
        <p:txBody>
          <a:bodyPr/>
          <a:lstStyle/>
          <a:p>
            <a:fld id="{99442F98-DB37-4FF4-A2E6-3B663C384E2C}"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1759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40835C-2936-4DDE-8F2A-527C6F6A938E}" type="datetime1">
              <a:rPr lang="en-US" smtClean="0"/>
              <a:t>11/19/2018</a:t>
            </a:fld>
            <a:endParaRPr lang="en-US"/>
          </a:p>
        </p:txBody>
      </p:sp>
      <p:sp>
        <p:nvSpPr>
          <p:cNvPr id="5" name="Footer Placeholder 4"/>
          <p:cNvSpPr>
            <a:spLocks noGrp="1"/>
          </p:cNvSpPr>
          <p:nvPr>
            <p:ph type="ftr" sz="quarter" idx="11"/>
          </p:nvPr>
        </p:nvSpPr>
        <p:spPr/>
        <p:txBody>
          <a:bodyPr/>
          <a:lstStyle/>
          <a:p>
            <a:r>
              <a:rPr lang="en-US"/>
              <a:t>CSC 544 Advanced Data Visualization - University of Arizona</a:t>
            </a:r>
          </a:p>
        </p:txBody>
      </p:sp>
      <p:sp>
        <p:nvSpPr>
          <p:cNvPr id="6" name="Slide Number Placeholder 5"/>
          <p:cNvSpPr>
            <a:spLocks noGrp="1"/>
          </p:cNvSpPr>
          <p:nvPr>
            <p:ph type="sldNum" sz="quarter" idx="12"/>
          </p:nvPr>
        </p:nvSpPr>
        <p:spPr/>
        <p:txBody>
          <a:bodyPr/>
          <a:lstStyle/>
          <a:p>
            <a:fld id="{99442F98-DB37-4FF4-A2E6-3B663C384E2C}" type="slidenum">
              <a:rPr lang="en-US" smtClean="0"/>
              <a:t>‹#›</a:t>
            </a:fld>
            <a:endParaRPr lang="en-US"/>
          </a:p>
        </p:txBody>
      </p:sp>
    </p:spTree>
    <p:extLst>
      <p:ext uri="{BB962C8B-B14F-4D97-AF65-F5344CB8AC3E}">
        <p14:creationId xmlns:p14="http://schemas.microsoft.com/office/powerpoint/2010/main" val="13005626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DD29D9-ACB8-4A4A-80DF-973119DA6D9B}" type="datetime1">
              <a:rPr lang="en-US" smtClean="0"/>
              <a:t>11/19/2018</a:t>
            </a:fld>
            <a:endParaRPr lang="en-US"/>
          </a:p>
        </p:txBody>
      </p:sp>
      <p:sp>
        <p:nvSpPr>
          <p:cNvPr id="5" name="Footer Placeholder 4"/>
          <p:cNvSpPr>
            <a:spLocks noGrp="1"/>
          </p:cNvSpPr>
          <p:nvPr>
            <p:ph type="ftr" sz="quarter" idx="11"/>
          </p:nvPr>
        </p:nvSpPr>
        <p:spPr/>
        <p:txBody>
          <a:bodyPr/>
          <a:lstStyle/>
          <a:p>
            <a:r>
              <a:rPr lang="en-US"/>
              <a:t>CSC 544 Advanced Data Visualization - University of Arizona</a:t>
            </a:r>
          </a:p>
        </p:txBody>
      </p:sp>
      <p:sp>
        <p:nvSpPr>
          <p:cNvPr id="6" name="Slide Number Placeholder 5"/>
          <p:cNvSpPr>
            <a:spLocks noGrp="1"/>
          </p:cNvSpPr>
          <p:nvPr>
            <p:ph type="sldNum" sz="quarter" idx="12"/>
          </p:nvPr>
        </p:nvSpPr>
        <p:spPr/>
        <p:txBody>
          <a:bodyPr/>
          <a:lstStyle/>
          <a:p>
            <a:fld id="{99442F98-DB37-4FF4-A2E6-3B663C384E2C}" type="slidenum">
              <a:rPr lang="en-US" smtClean="0"/>
              <a:t>‹#›</a:t>
            </a:fld>
            <a:endParaRPr lang="en-US"/>
          </a:p>
        </p:txBody>
      </p:sp>
    </p:spTree>
    <p:extLst>
      <p:ext uri="{BB962C8B-B14F-4D97-AF65-F5344CB8AC3E}">
        <p14:creationId xmlns:p14="http://schemas.microsoft.com/office/powerpoint/2010/main" val="2370623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AB9E67-F0DE-4D6F-8C1D-BF9CB626B8AD}" type="datetime1">
              <a:rPr lang="en-US" smtClean="0"/>
              <a:t>11/19/2018</a:t>
            </a:fld>
            <a:endParaRPr lang="en-US"/>
          </a:p>
        </p:txBody>
      </p:sp>
      <p:sp>
        <p:nvSpPr>
          <p:cNvPr id="5" name="Footer Placeholder 4"/>
          <p:cNvSpPr>
            <a:spLocks noGrp="1"/>
          </p:cNvSpPr>
          <p:nvPr>
            <p:ph type="ftr" sz="quarter" idx="11"/>
          </p:nvPr>
        </p:nvSpPr>
        <p:spPr/>
        <p:txBody>
          <a:bodyPr/>
          <a:lstStyle/>
          <a:p>
            <a:r>
              <a:rPr lang="en-US"/>
              <a:t>CSC 544 Advanced Data Visualization - University of Arizona</a:t>
            </a:r>
          </a:p>
        </p:txBody>
      </p:sp>
      <p:sp>
        <p:nvSpPr>
          <p:cNvPr id="6" name="Slide Number Placeholder 5"/>
          <p:cNvSpPr>
            <a:spLocks noGrp="1"/>
          </p:cNvSpPr>
          <p:nvPr>
            <p:ph type="sldNum" sz="quarter" idx="12"/>
          </p:nvPr>
        </p:nvSpPr>
        <p:spPr/>
        <p:txBody>
          <a:bodyPr/>
          <a:lstStyle/>
          <a:p>
            <a:fld id="{99442F98-DB37-4FF4-A2E6-3B663C384E2C}" type="slidenum">
              <a:rPr lang="en-US" smtClean="0"/>
              <a:t>‹#›</a:t>
            </a:fld>
            <a:endParaRPr lang="en-US"/>
          </a:p>
        </p:txBody>
      </p:sp>
    </p:spTree>
    <p:extLst>
      <p:ext uri="{BB962C8B-B14F-4D97-AF65-F5344CB8AC3E}">
        <p14:creationId xmlns:p14="http://schemas.microsoft.com/office/powerpoint/2010/main" val="2959630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92C20FB-4775-4EF8-A566-436E8A6BB624}" type="datetime1">
              <a:rPr lang="en-US" smtClean="0"/>
              <a:t>11/19/2018</a:t>
            </a:fld>
            <a:endParaRPr lang="en-US"/>
          </a:p>
        </p:txBody>
      </p:sp>
      <p:sp>
        <p:nvSpPr>
          <p:cNvPr id="5" name="Footer Placeholder 4"/>
          <p:cNvSpPr>
            <a:spLocks noGrp="1"/>
          </p:cNvSpPr>
          <p:nvPr>
            <p:ph type="ftr" sz="quarter" idx="11"/>
          </p:nvPr>
        </p:nvSpPr>
        <p:spPr/>
        <p:txBody>
          <a:bodyPr/>
          <a:lstStyle/>
          <a:p>
            <a:r>
              <a:rPr lang="en-US"/>
              <a:t>CSC 544 Advanced Data Visualization - University of Arizona</a:t>
            </a:r>
          </a:p>
        </p:txBody>
      </p:sp>
      <p:sp>
        <p:nvSpPr>
          <p:cNvPr id="6" name="Slide Number Placeholder 5"/>
          <p:cNvSpPr>
            <a:spLocks noGrp="1"/>
          </p:cNvSpPr>
          <p:nvPr>
            <p:ph type="sldNum" sz="quarter" idx="12"/>
          </p:nvPr>
        </p:nvSpPr>
        <p:spPr/>
        <p:txBody>
          <a:bodyPr/>
          <a:lstStyle/>
          <a:p>
            <a:fld id="{99442F98-DB37-4FF4-A2E6-3B663C384E2C}"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68768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147F562-40A8-4707-82AE-04942EA436B7}" type="datetime1">
              <a:rPr lang="en-US" smtClean="0"/>
              <a:t>11/19/2018</a:t>
            </a:fld>
            <a:endParaRPr lang="en-US"/>
          </a:p>
        </p:txBody>
      </p:sp>
      <p:sp>
        <p:nvSpPr>
          <p:cNvPr id="6" name="Footer Placeholder 5"/>
          <p:cNvSpPr>
            <a:spLocks noGrp="1"/>
          </p:cNvSpPr>
          <p:nvPr>
            <p:ph type="ftr" sz="quarter" idx="11"/>
          </p:nvPr>
        </p:nvSpPr>
        <p:spPr/>
        <p:txBody>
          <a:bodyPr/>
          <a:lstStyle/>
          <a:p>
            <a:r>
              <a:rPr lang="en-US"/>
              <a:t>CSC 544 Advanced Data Visualization - University of Arizona</a:t>
            </a:r>
          </a:p>
        </p:txBody>
      </p:sp>
      <p:sp>
        <p:nvSpPr>
          <p:cNvPr id="7" name="Slide Number Placeholder 6"/>
          <p:cNvSpPr>
            <a:spLocks noGrp="1"/>
          </p:cNvSpPr>
          <p:nvPr>
            <p:ph type="sldNum" sz="quarter" idx="12"/>
          </p:nvPr>
        </p:nvSpPr>
        <p:spPr/>
        <p:txBody>
          <a:bodyPr/>
          <a:lstStyle/>
          <a:p>
            <a:fld id="{99442F98-DB37-4FF4-A2E6-3B663C384E2C}" type="slidenum">
              <a:rPr lang="en-US" smtClean="0"/>
              <a:t>‹#›</a:t>
            </a:fld>
            <a:endParaRPr lang="en-US"/>
          </a:p>
        </p:txBody>
      </p:sp>
    </p:spTree>
    <p:extLst>
      <p:ext uri="{BB962C8B-B14F-4D97-AF65-F5344CB8AC3E}">
        <p14:creationId xmlns:p14="http://schemas.microsoft.com/office/powerpoint/2010/main" val="5825329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D33BF71-7E38-4A44-A678-BF521B7F86B8}" type="datetime1">
              <a:rPr lang="en-US" smtClean="0"/>
              <a:t>11/19/2018</a:t>
            </a:fld>
            <a:endParaRPr lang="en-US"/>
          </a:p>
        </p:txBody>
      </p:sp>
      <p:sp>
        <p:nvSpPr>
          <p:cNvPr id="8" name="Footer Placeholder 7"/>
          <p:cNvSpPr>
            <a:spLocks noGrp="1"/>
          </p:cNvSpPr>
          <p:nvPr>
            <p:ph type="ftr" sz="quarter" idx="11"/>
          </p:nvPr>
        </p:nvSpPr>
        <p:spPr/>
        <p:txBody>
          <a:bodyPr/>
          <a:lstStyle/>
          <a:p>
            <a:r>
              <a:rPr lang="en-US"/>
              <a:t>CSC 544 Advanced Data Visualization - University of Arizona</a:t>
            </a:r>
          </a:p>
        </p:txBody>
      </p:sp>
      <p:sp>
        <p:nvSpPr>
          <p:cNvPr id="9" name="Slide Number Placeholder 8"/>
          <p:cNvSpPr>
            <a:spLocks noGrp="1"/>
          </p:cNvSpPr>
          <p:nvPr>
            <p:ph type="sldNum" sz="quarter" idx="12"/>
          </p:nvPr>
        </p:nvSpPr>
        <p:spPr/>
        <p:txBody>
          <a:bodyPr/>
          <a:lstStyle/>
          <a:p>
            <a:fld id="{99442F98-DB37-4FF4-A2E6-3B663C384E2C}" type="slidenum">
              <a:rPr lang="en-US" smtClean="0"/>
              <a:t>‹#›</a:t>
            </a:fld>
            <a:endParaRPr lang="en-US"/>
          </a:p>
        </p:txBody>
      </p:sp>
    </p:spTree>
    <p:extLst>
      <p:ext uri="{BB962C8B-B14F-4D97-AF65-F5344CB8AC3E}">
        <p14:creationId xmlns:p14="http://schemas.microsoft.com/office/powerpoint/2010/main" val="896605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81679AE-04EA-4036-BCE2-F95294BBEAC6}" type="datetime1">
              <a:rPr lang="en-US" smtClean="0"/>
              <a:t>11/19/2018</a:t>
            </a:fld>
            <a:endParaRPr lang="en-US"/>
          </a:p>
        </p:txBody>
      </p:sp>
      <p:sp>
        <p:nvSpPr>
          <p:cNvPr id="4" name="Footer Placeholder 3"/>
          <p:cNvSpPr>
            <a:spLocks noGrp="1"/>
          </p:cNvSpPr>
          <p:nvPr>
            <p:ph type="ftr" sz="quarter" idx="11"/>
          </p:nvPr>
        </p:nvSpPr>
        <p:spPr/>
        <p:txBody>
          <a:bodyPr/>
          <a:lstStyle/>
          <a:p>
            <a:r>
              <a:rPr lang="en-US"/>
              <a:t>CSC 544 Advanced Data Visualization - University of Arizona</a:t>
            </a:r>
          </a:p>
        </p:txBody>
      </p:sp>
      <p:sp>
        <p:nvSpPr>
          <p:cNvPr id="5" name="Slide Number Placeholder 4"/>
          <p:cNvSpPr>
            <a:spLocks noGrp="1"/>
          </p:cNvSpPr>
          <p:nvPr>
            <p:ph type="sldNum" sz="quarter" idx="12"/>
          </p:nvPr>
        </p:nvSpPr>
        <p:spPr/>
        <p:txBody>
          <a:bodyPr/>
          <a:lstStyle/>
          <a:p>
            <a:fld id="{99442F98-DB37-4FF4-A2E6-3B663C384E2C}" type="slidenum">
              <a:rPr lang="en-US" smtClean="0"/>
              <a:t>‹#›</a:t>
            </a:fld>
            <a:endParaRPr lang="en-US"/>
          </a:p>
        </p:txBody>
      </p:sp>
    </p:spTree>
    <p:extLst>
      <p:ext uri="{BB962C8B-B14F-4D97-AF65-F5344CB8AC3E}">
        <p14:creationId xmlns:p14="http://schemas.microsoft.com/office/powerpoint/2010/main" val="3688886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FF3640FB-835C-4A00-B5FA-E8CE86AAFF66}" type="datetime1">
              <a:rPr lang="en-US" smtClean="0"/>
              <a:t>11/19/2018</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CSC 544 Advanced Data Visualization - University of Arizona</a:t>
            </a:r>
          </a:p>
        </p:txBody>
      </p:sp>
      <p:sp>
        <p:nvSpPr>
          <p:cNvPr id="9" name="Slide Number Placeholder 8"/>
          <p:cNvSpPr>
            <a:spLocks noGrp="1"/>
          </p:cNvSpPr>
          <p:nvPr>
            <p:ph type="sldNum" sz="quarter" idx="12"/>
          </p:nvPr>
        </p:nvSpPr>
        <p:spPr/>
        <p:txBody>
          <a:bodyPr/>
          <a:lstStyle/>
          <a:p>
            <a:fld id="{99442F98-DB37-4FF4-A2E6-3B663C384E2C}" type="slidenum">
              <a:rPr lang="en-US" smtClean="0"/>
              <a:t>‹#›</a:t>
            </a:fld>
            <a:endParaRPr lang="en-US"/>
          </a:p>
        </p:txBody>
      </p:sp>
    </p:spTree>
    <p:extLst>
      <p:ext uri="{BB962C8B-B14F-4D97-AF65-F5344CB8AC3E}">
        <p14:creationId xmlns:p14="http://schemas.microsoft.com/office/powerpoint/2010/main" val="1863698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A107FE3-B534-42C6-9CDD-599F1CC618DB}" type="datetime1">
              <a:rPr lang="en-US" smtClean="0"/>
              <a:t>11/19/2018</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CSC 544 Advanced Data Visualization - University of Arizona</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9442F98-DB37-4FF4-A2E6-3B663C384E2C}" type="slidenum">
              <a:rPr lang="en-US" smtClean="0"/>
              <a:t>‹#›</a:t>
            </a:fld>
            <a:endParaRPr lang="en-US"/>
          </a:p>
        </p:txBody>
      </p:sp>
    </p:spTree>
    <p:extLst>
      <p:ext uri="{BB962C8B-B14F-4D97-AF65-F5344CB8AC3E}">
        <p14:creationId xmlns:p14="http://schemas.microsoft.com/office/powerpoint/2010/main" val="14967317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D1FBA02-D3D7-4D0B-9D45-37416D1AFABC}" type="datetime1">
              <a:rPr lang="en-US" smtClean="0"/>
              <a:t>11/19/2018</a:t>
            </a:fld>
            <a:endParaRPr lang="en-US"/>
          </a:p>
        </p:txBody>
      </p:sp>
      <p:sp>
        <p:nvSpPr>
          <p:cNvPr id="6" name="Footer Placeholder 5"/>
          <p:cNvSpPr>
            <a:spLocks noGrp="1"/>
          </p:cNvSpPr>
          <p:nvPr>
            <p:ph type="ftr" sz="quarter" idx="11"/>
          </p:nvPr>
        </p:nvSpPr>
        <p:spPr/>
        <p:txBody>
          <a:bodyPr/>
          <a:lstStyle/>
          <a:p>
            <a:r>
              <a:rPr lang="en-US"/>
              <a:t>CSC 544 Advanced Data Visualization - University of Arizona</a:t>
            </a:r>
            <a:endParaRPr lang="en-US" dirty="0"/>
          </a:p>
        </p:txBody>
      </p:sp>
      <p:sp>
        <p:nvSpPr>
          <p:cNvPr id="7" name="Slide Number Placeholder 6"/>
          <p:cNvSpPr>
            <a:spLocks noGrp="1"/>
          </p:cNvSpPr>
          <p:nvPr>
            <p:ph type="sldNum" sz="quarter" idx="12"/>
          </p:nvPr>
        </p:nvSpPr>
        <p:spPr/>
        <p:txBody>
          <a:bodyPr/>
          <a:lstStyle/>
          <a:p>
            <a:fld id="{99442F98-DB37-4FF4-A2E6-3B663C384E2C}" type="slidenum">
              <a:rPr lang="en-US" smtClean="0"/>
              <a:t>‹#›</a:t>
            </a:fld>
            <a:endParaRPr lang="en-US"/>
          </a:p>
        </p:txBody>
      </p:sp>
    </p:spTree>
    <p:extLst>
      <p:ext uri="{BB962C8B-B14F-4D97-AF65-F5344CB8AC3E}">
        <p14:creationId xmlns:p14="http://schemas.microsoft.com/office/powerpoint/2010/main" val="172882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4B11E5A-63E8-4160-81BE-C9CE3EFB9612}" type="datetime1">
              <a:rPr lang="en-US" smtClean="0"/>
              <a:t>11/19/2018</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CSC 544 Advanced Data Visualization - University of Arizona</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9442F98-DB37-4FF4-A2E6-3B663C384E2C}"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321266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hd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hyperlink" Target="https://www.kaggle.com/cityofLA/los-angeles-metro-bike-share-trip-data" TargetMode="Externa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D11D7-D4BD-4893-8C28-FADBFAA89D81}"/>
              </a:ext>
            </a:extLst>
          </p:cNvPr>
          <p:cNvSpPr>
            <a:spLocks noGrp="1"/>
          </p:cNvSpPr>
          <p:nvPr>
            <p:ph type="ctrTitle" idx="4294967295"/>
          </p:nvPr>
        </p:nvSpPr>
        <p:spPr>
          <a:xfrm>
            <a:off x="4060825" y="1865313"/>
            <a:ext cx="8131175" cy="2262187"/>
          </a:xfrm>
        </p:spPr>
        <p:txBody>
          <a:bodyPr>
            <a:noAutofit/>
          </a:bodyPr>
          <a:lstStyle/>
          <a:p>
            <a:r>
              <a:rPr lang="en-US" sz="5400" dirty="0"/>
              <a:t>Visualizing the Los Angeles Metro Bikeshare System</a:t>
            </a:r>
            <a:endParaRPr lang="en-US" sz="5400" dirty="0">
              <a:solidFill>
                <a:schemeClr val="tx1"/>
              </a:solidFill>
            </a:endParaRPr>
          </a:p>
        </p:txBody>
      </p:sp>
      <p:sp>
        <p:nvSpPr>
          <p:cNvPr id="4" name="TextBox 3">
            <a:extLst>
              <a:ext uri="{FF2B5EF4-FFF2-40B4-BE49-F238E27FC236}">
                <a16:creationId xmlns:a16="http://schemas.microsoft.com/office/drawing/2014/main" id="{1849E68C-D795-46A7-A008-E7C989F21025}"/>
              </a:ext>
            </a:extLst>
          </p:cNvPr>
          <p:cNvSpPr txBox="1"/>
          <p:nvPr/>
        </p:nvSpPr>
        <p:spPr>
          <a:xfrm>
            <a:off x="9038552" y="4944862"/>
            <a:ext cx="2466060" cy="1200329"/>
          </a:xfrm>
          <a:prstGeom prst="rect">
            <a:avLst/>
          </a:prstGeom>
          <a:noFill/>
        </p:spPr>
        <p:txBody>
          <a:bodyPr wrap="none" rtlCol="0">
            <a:spAutoFit/>
          </a:bodyPr>
          <a:lstStyle/>
          <a:p>
            <a:r>
              <a:rPr lang="en-IN" sz="2400" spc="-1" dirty="0"/>
              <a:t>Pratik Bhandari</a:t>
            </a:r>
          </a:p>
          <a:p>
            <a:r>
              <a:rPr lang="en-IN" sz="2400" spc="-1" dirty="0" err="1"/>
              <a:t>Prathyusha</a:t>
            </a:r>
            <a:r>
              <a:rPr lang="en-IN" sz="2400" spc="-1" dirty="0"/>
              <a:t> </a:t>
            </a:r>
            <a:r>
              <a:rPr lang="en-IN" sz="2400" spc="-1" dirty="0" err="1"/>
              <a:t>Butti</a:t>
            </a:r>
            <a:endParaRPr lang="en-IN" sz="2400" spc="-1" dirty="0"/>
          </a:p>
          <a:p>
            <a:r>
              <a:rPr lang="en-IN" sz="2400" spc="-1" dirty="0" err="1"/>
              <a:t>Ripan</a:t>
            </a:r>
            <a:r>
              <a:rPr lang="en-IN" sz="2400" spc="-1" dirty="0"/>
              <a:t> Chowdhury </a:t>
            </a:r>
          </a:p>
        </p:txBody>
      </p:sp>
      <p:sp>
        <p:nvSpPr>
          <p:cNvPr id="5" name="Date Placeholder 4">
            <a:extLst>
              <a:ext uri="{FF2B5EF4-FFF2-40B4-BE49-F238E27FC236}">
                <a16:creationId xmlns:a16="http://schemas.microsoft.com/office/drawing/2014/main" id="{EB570EB7-6FD3-44DD-B5CC-B332602E098D}"/>
              </a:ext>
            </a:extLst>
          </p:cNvPr>
          <p:cNvSpPr>
            <a:spLocks noGrp="1"/>
          </p:cNvSpPr>
          <p:nvPr>
            <p:ph type="dt" sz="half" idx="10"/>
          </p:nvPr>
        </p:nvSpPr>
        <p:spPr/>
        <p:txBody>
          <a:bodyPr/>
          <a:lstStyle/>
          <a:p>
            <a:fld id="{B2DE72E0-66AA-48DD-8B2D-BE9D98677F3B}" type="datetime1">
              <a:rPr lang="en-US" smtClean="0"/>
              <a:t>11/19/2018</a:t>
            </a:fld>
            <a:endParaRPr lang="en-US"/>
          </a:p>
        </p:txBody>
      </p:sp>
      <p:sp>
        <p:nvSpPr>
          <p:cNvPr id="6" name="Footer Placeholder 5">
            <a:extLst>
              <a:ext uri="{FF2B5EF4-FFF2-40B4-BE49-F238E27FC236}">
                <a16:creationId xmlns:a16="http://schemas.microsoft.com/office/drawing/2014/main" id="{AEA52FDE-77B4-4C73-9231-CE1FD470BE84}"/>
              </a:ext>
            </a:extLst>
          </p:cNvPr>
          <p:cNvSpPr>
            <a:spLocks noGrp="1"/>
          </p:cNvSpPr>
          <p:nvPr>
            <p:ph type="ftr" sz="quarter" idx="11"/>
          </p:nvPr>
        </p:nvSpPr>
        <p:spPr/>
        <p:txBody>
          <a:bodyPr/>
          <a:lstStyle/>
          <a:p>
            <a:r>
              <a:rPr lang="en-US"/>
              <a:t>CSC 544 Advanced Data Visualization - University of Arizona</a:t>
            </a:r>
          </a:p>
        </p:txBody>
      </p:sp>
      <p:sp>
        <p:nvSpPr>
          <p:cNvPr id="7" name="Slide Number Placeholder 6">
            <a:extLst>
              <a:ext uri="{FF2B5EF4-FFF2-40B4-BE49-F238E27FC236}">
                <a16:creationId xmlns:a16="http://schemas.microsoft.com/office/drawing/2014/main" id="{358B675B-6E2C-41A2-B16E-22AF2D00DF51}"/>
              </a:ext>
            </a:extLst>
          </p:cNvPr>
          <p:cNvSpPr>
            <a:spLocks noGrp="1"/>
          </p:cNvSpPr>
          <p:nvPr>
            <p:ph type="sldNum" sz="quarter" idx="12"/>
          </p:nvPr>
        </p:nvSpPr>
        <p:spPr/>
        <p:txBody>
          <a:bodyPr/>
          <a:lstStyle/>
          <a:p>
            <a:fld id="{99442F98-DB37-4FF4-A2E6-3B663C384E2C}" type="slidenum">
              <a:rPr lang="en-US" smtClean="0"/>
              <a:t>1</a:t>
            </a:fld>
            <a:endParaRPr lang="en-US"/>
          </a:p>
        </p:txBody>
      </p:sp>
    </p:spTree>
    <p:extLst>
      <p:ext uri="{BB962C8B-B14F-4D97-AF65-F5344CB8AC3E}">
        <p14:creationId xmlns:p14="http://schemas.microsoft.com/office/powerpoint/2010/main" val="28329751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7D379150-F6B4-45C8-BE10-6B278AD40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9" name="Rectangle 38">
            <a:extLst>
              <a:ext uri="{FF2B5EF4-FFF2-40B4-BE49-F238E27FC236}">
                <a16:creationId xmlns:a16="http://schemas.microsoft.com/office/drawing/2014/main" id="{5FFCF544-A370-4A5D-A95F-CA6E0E719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1" name="Straight Connector 40">
            <a:extLst>
              <a:ext uri="{FF2B5EF4-FFF2-40B4-BE49-F238E27FC236}">
                <a16:creationId xmlns:a16="http://schemas.microsoft.com/office/drawing/2014/main" id="{6EEB3B97-A638-498B-8083-54191CE71E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43" name="Rectangle 42">
            <a:extLst>
              <a:ext uri="{FF2B5EF4-FFF2-40B4-BE49-F238E27FC236}">
                <a16:creationId xmlns:a16="http://schemas.microsoft.com/office/drawing/2014/main" id="{52ABB703-2B0E-4C3B-B4A2-F3973548E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48CA6A9-3FD8-4C5C-92A2-1436CD3325C7}"/>
              </a:ext>
            </a:extLst>
          </p:cNvPr>
          <p:cNvSpPr txBox="1"/>
          <p:nvPr/>
        </p:nvSpPr>
        <p:spPr>
          <a:xfrm>
            <a:off x="6411685" y="634946"/>
            <a:ext cx="5127171"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spc="-50">
                <a:solidFill>
                  <a:schemeClr val="tx1">
                    <a:lumMod val="75000"/>
                    <a:lumOff val="25000"/>
                  </a:schemeClr>
                </a:solidFill>
                <a:latin typeface="+mj-lt"/>
                <a:ea typeface="+mj-ea"/>
                <a:cs typeface="+mj-cs"/>
              </a:rPr>
              <a:t>Data Abstraction</a:t>
            </a:r>
          </a:p>
        </p:txBody>
      </p:sp>
      <p:pic>
        <p:nvPicPr>
          <p:cNvPr id="7" name="Picture 6" descr="A screenshot of a computer screen&#10;&#10;Description automatically generated">
            <a:extLst>
              <a:ext uri="{FF2B5EF4-FFF2-40B4-BE49-F238E27FC236}">
                <a16:creationId xmlns:a16="http://schemas.microsoft.com/office/drawing/2014/main" id="{C51A353F-242C-47D0-B5C3-2E0438D37415}"/>
              </a:ext>
            </a:extLst>
          </p:cNvPr>
          <p:cNvPicPr/>
          <p:nvPr/>
        </p:nvPicPr>
        <p:blipFill>
          <a:blip r:embed="rId2"/>
          <a:stretch/>
        </p:blipFill>
        <p:spPr>
          <a:xfrm>
            <a:off x="643192" y="1735710"/>
            <a:ext cx="5451627" cy="3066539"/>
          </a:xfrm>
          <a:prstGeom prst="rect">
            <a:avLst/>
          </a:prstGeom>
        </p:spPr>
      </p:pic>
      <p:cxnSp>
        <p:nvCxnSpPr>
          <p:cNvPr id="45" name="Straight Connector 44">
            <a:extLst>
              <a:ext uri="{FF2B5EF4-FFF2-40B4-BE49-F238E27FC236}">
                <a16:creationId xmlns:a16="http://schemas.microsoft.com/office/drawing/2014/main" id="{9C21570E-E159-49A6-9891-FA397B7A92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2CD225EF-7720-4E2C-9525-C9E0B06D4635}"/>
              </a:ext>
            </a:extLst>
          </p:cNvPr>
          <p:cNvSpPr txBox="1"/>
          <p:nvPr/>
        </p:nvSpPr>
        <p:spPr>
          <a:xfrm>
            <a:off x="6411684" y="2198914"/>
            <a:ext cx="5127172" cy="3670180"/>
          </a:xfrm>
          <a:prstGeom prst="rect">
            <a:avLst/>
          </a:prstGeom>
        </p:spPr>
        <p:txBody>
          <a:bodyPr vert="horz" lIns="0" tIns="45720" rIns="0" bIns="45720" rtlCol="0">
            <a:normAutofit/>
          </a:bodyPr>
          <a:lstStyle/>
          <a:p>
            <a:pPr marL="432000" indent="-324000" defTabSz="914400">
              <a:lnSpc>
                <a:spcPct val="90000"/>
              </a:lnSpc>
              <a:spcAft>
                <a:spcPts val="1414"/>
              </a:spcAft>
              <a:buClr>
                <a:schemeClr val="accent1"/>
              </a:buClr>
              <a:buSzPct val="45000"/>
              <a:buFont typeface="Calibri" panose="020F0502020204030204" pitchFamily="34" charset="0"/>
              <a:buChar char=""/>
            </a:pPr>
            <a:r>
              <a:rPr lang="en-US" sz="1300" spc="-1" dirty="0">
                <a:solidFill>
                  <a:schemeClr val="tx1">
                    <a:lumMod val="75000"/>
                    <a:lumOff val="25000"/>
                  </a:schemeClr>
                </a:solidFill>
              </a:rPr>
              <a:t>Data Collection</a:t>
            </a:r>
          </a:p>
          <a:p>
            <a:pPr marL="864000" lvl="1" indent="-324000" defTabSz="914400">
              <a:lnSpc>
                <a:spcPct val="90000"/>
              </a:lnSpc>
              <a:spcAft>
                <a:spcPts val="1134"/>
              </a:spcAft>
              <a:buClr>
                <a:schemeClr val="accent1"/>
              </a:buClr>
              <a:buSzPct val="75000"/>
              <a:buFont typeface="Calibri" panose="020F0502020204030204" pitchFamily="34" charset="0"/>
              <a:buChar char=""/>
            </a:pPr>
            <a:r>
              <a:rPr lang="en-US" sz="1300" spc="-1" dirty="0">
                <a:solidFill>
                  <a:schemeClr val="tx1">
                    <a:lumMod val="75000"/>
                    <a:lumOff val="25000"/>
                  </a:schemeClr>
                </a:solidFill>
              </a:rPr>
              <a:t>Data used for the visualization was collected from the database of Bike Share Metro, a bike share service based in Los Angeles</a:t>
            </a:r>
          </a:p>
          <a:p>
            <a:pPr marL="864000" lvl="1" indent="-324000" defTabSz="914400">
              <a:lnSpc>
                <a:spcPct val="90000"/>
              </a:lnSpc>
              <a:spcAft>
                <a:spcPts val="1134"/>
              </a:spcAft>
              <a:buClr>
                <a:schemeClr val="accent1"/>
              </a:buClr>
              <a:buSzPct val="75000"/>
              <a:buFont typeface="Calibri" panose="020F0502020204030204" pitchFamily="34" charset="0"/>
              <a:buChar char=""/>
            </a:pPr>
            <a:r>
              <a:rPr lang="en-US" sz="1300" spc="-1" dirty="0">
                <a:solidFill>
                  <a:schemeClr val="tx1">
                    <a:lumMod val="75000"/>
                    <a:lumOff val="25000"/>
                  </a:schemeClr>
                </a:solidFill>
              </a:rPr>
              <a:t>Data divided into several segments, each one contained the information for a single quarter of a calendar year i.e. Q1, Q2, Q3 or Q4</a:t>
            </a:r>
          </a:p>
          <a:p>
            <a:pPr marL="432000" indent="-324000" defTabSz="914400">
              <a:lnSpc>
                <a:spcPct val="90000"/>
              </a:lnSpc>
              <a:spcAft>
                <a:spcPts val="1414"/>
              </a:spcAft>
              <a:buClr>
                <a:schemeClr val="accent1"/>
              </a:buClr>
              <a:buSzPct val="45000"/>
              <a:buFont typeface="Calibri" panose="020F0502020204030204" pitchFamily="34" charset="0"/>
              <a:buChar char=""/>
            </a:pPr>
            <a:r>
              <a:rPr lang="en-US" sz="1300" spc="-1" dirty="0">
                <a:solidFill>
                  <a:schemeClr val="tx1">
                    <a:lumMod val="75000"/>
                    <a:lumOff val="25000"/>
                  </a:schemeClr>
                </a:solidFill>
              </a:rPr>
              <a:t>Data Refinement and Restructuring</a:t>
            </a:r>
          </a:p>
          <a:p>
            <a:pPr marL="864000" lvl="1" indent="-324000" defTabSz="914400">
              <a:lnSpc>
                <a:spcPct val="90000"/>
              </a:lnSpc>
              <a:spcAft>
                <a:spcPts val="1134"/>
              </a:spcAft>
              <a:buClr>
                <a:schemeClr val="accent1"/>
              </a:buClr>
              <a:buSzPct val="75000"/>
              <a:buFont typeface="Calibri" panose="020F0502020204030204" pitchFamily="34" charset="0"/>
              <a:buChar char=""/>
            </a:pPr>
            <a:r>
              <a:rPr lang="en-US" sz="1300" spc="-1" dirty="0">
                <a:solidFill>
                  <a:schemeClr val="tx1">
                    <a:lumMod val="75000"/>
                    <a:lumOff val="25000"/>
                  </a:schemeClr>
                </a:solidFill>
              </a:rPr>
              <a:t>The raw data in the CSV format is not suitable for processing and analysis. We used a more standard approach to work with data and for this the CSV data files were converted into JSON (JavaScript Object Notation) format.</a:t>
            </a:r>
          </a:p>
          <a:p>
            <a:pPr marL="864000" lvl="1" indent="-324000" defTabSz="914400">
              <a:lnSpc>
                <a:spcPct val="90000"/>
              </a:lnSpc>
              <a:spcAft>
                <a:spcPts val="1134"/>
              </a:spcAft>
              <a:buClr>
                <a:schemeClr val="accent1"/>
              </a:buClr>
              <a:buSzPct val="75000"/>
              <a:buFont typeface="Calibri" panose="020F0502020204030204" pitchFamily="34" charset="0"/>
              <a:buChar char=""/>
            </a:pPr>
            <a:r>
              <a:rPr lang="en-US" sz="1300" spc="-1" dirty="0">
                <a:solidFill>
                  <a:schemeClr val="tx1">
                    <a:lumMod val="75000"/>
                    <a:lumOff val="25000"/>
                  </a:schemeClr>
                </a:solidFill>
              </a:rPr>
              <a:t>All the data cleaning and pre-processing was done using the Python programming language.</a:t>
            </a:r>
          </a:p>
          <a:p>
            <a:pPr marL="864000" lvl="1" indent="-324000" defTabSz="914400">
              <a:lnSpc>
                <a:spcPct val="90000"/>
              </a:lnSpc>
              <a:spcAft>
                <a:spcPts val="1134"/>
              </a:spcAft>
              <a:buClr>
                <a:schemeClr val="accent1"/>
              </a:buClr>
              <a:buSzPct val="75000"/>
              <a:buFont typeface="Calibri" panose="020F0502020204030204" pitchFamily="34" charset="0"/>
              <a:buChar char=""/>
            </a:pPr>
            <a:endParaRPr lang="en-US" sz="1300" spc="-1" dirty="0">
              <a:solidFill>
                <a:schemeClr val="tx1">
                  <a:lumMod val="75000"/>
                  <a:lumOff val="25000"/>
                </a:schemeClr>
              </a:solidFill>
            </a:endParaRPr>
          </a:p>
        </p:txBody>
      </p:sp>
      <p:sp>
        <p:nvSpPr>
          <p:cNvPr id="47" name="Rectangle 46">
            <a:extLst>
              <a:ext uri="{FF2B5EF4-FFF2-40B4-BE49-F238E27FC236}">
                <a16:creationId xmlns:a16="http://schemas.microsoft.com/office/drawing/2014/main" id="{E95DA498-D9A2-4DA9-B9DA-B3776E08CF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9" name="Rectangle 48">
            <a:extLst>
              <a:ext uri="{FF2B5EF4-FFF2-40B4-BE49-F238E27FC236}">
                <a16:creationId xmlns:a16="http://schemas.microsoft.com/office/drawing/2014/main" id="{82A73093-4B9D-420D-B17E-52293703A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81F51B34-3FB3-4C21-9D18-E5B1BE3B9B7E}"/>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fld id="{FF3640FB-835C-4A00-B5FA-E8CE86AAFF66}" type="datetime1">
              <a:rPr lang="en-US" smtClean="0"/>
              <a:pPr defTabSz="914400">
                <a:spcAft>
                  <a:spcPts val="600"/>
                </a:spcAft>
              </a:pPr>
              <a:t>11/19/2018</a:t>
            </a:fld>
            <a:endParaRPr lang="en-US"/>
          </a:p>
        </p:txBody>
      </p:sp>
      <p:sp>
        <p:nvSpPr>
          <p:cNvPr id="3" name="Footer Placeholder 2">
            <a:extLst>
              <a:ext uri="{FF2B5EF4-FFF2-40B4-BE49-F238E27FC236}">
                <a16:creationId xmlns:a16="http://schemas.microsoft.com/office/drawing/2014/main" id="{12C9BCEE-97DB-4B75-9366-EA88151C4D82}"/>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defTabSz="914400">
              <a:spcAft>
                <a:spcPts val="600"/>
              </a:spcAft>
            </a:pPr>
            <a:r>
              <a:rPr lang="en-US" kern="1200" cap="all" baseline="0">
                <a:solidFill>
                  <a:srgbClr val="FFFFFF"/>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68443E96-F783-4F9E-9CF9-6ABD717CA96D}"/>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99442F98-DB37-4FF4-A2E6-3B663C384E2C}" type="slidenum">
              <a:rPr lang="en-US" smtClean="0"/>
              <a:pPr defTabSz="914400">
                <a:spcAft>
                  <a:spcPts val="600"/>
                </a:spcAft>
              </a:pPr>
              <a:t>10</a:t>
            </a:fld>
            <a:endParaRPr lang="en-US"/>
          </a:p>
        </p:txBody>
      </p:sp>
    </p:spTree>
    <p:extLst>
      <p:ext uri="{BB962C8B-B14F-4D97-AF65-F5344CB8AC3E}">
        <p14:creationId xmlns:p14="http://schemas.microsoft.com/office/powerpoint/2010/main" val="25120742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D379150-F6B4-45C8-BE10-6B278AD40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5FFCF544-A370-4A5D-A95F-CA6E0E719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6" name="Straight Connector 15">
            <a:extLst>
              <a:ext uri="{FF2B5EF4-FFF2-40B4-BE49-F238E27FC236}">
                <a16:creationId xmlns:a16="http://schemas.microsoft.com/office/drawing/2014/main" id="{6EEB3B97-A638-498B-8083-54191CE71E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8" name="Rectangle 17">
            <a:extLst>
              <a:ext uri="{FF2B5EF4-FFF2-40B4-BE49-F238E27FC236}">
                <a16:creationId xmlns:a16="http://schemas.microsoft.com/office/drawing/2014/main" id="{52ABB703-2B0E-4C3B-B4A2-F3973548E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0CADB58-E248-4DE6-B29C-7085FF5C5C8F}"/>
              </a:ext>
            </a:extLst>
          </p:cNvPr>
          <p:cNvSpPr txBox="1"/>
          <p:nvPr/>
        </p:nvSpPr>
        <p:spPr>
          <a:xfrm>
            <a:off x="6411685" y="634946"/>
            <a:ext cx="5127171"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spc="-50" dirty="0">
                <a:solidFill>
                  <a:schemeClr val="tx1">
                    <a:lumMod val="75000"/>
                    <a:lumOff val="25000"/>
                  </a:schemeClr>
                </a:solidFill>
                <a:latin typeface="+mj-lt"/>
                <a:ea typeface="+mj-ea"/>
                <a:cs typeface="+mj-cs"/>
              </a:rPr>
              <a:t>Task Abstraction</a:t>
            </a:r>
          </a:p>
        </p:txBody>
      </p:sp>
      <p:pic>
        <p:nvPicPr>
          <p:cNvPr id="7" name="Picture 6">
            <a:extLst>
              <a:ext uri="{FF2B5EF4-FFF2-40B4-BE49-F238E27FC236}">
                <a16:creationId xmlns:a16="http://schemas.microsoft.com/office/drawing/2014/main" id="{5CF3E842-13AC-4682-81EE-FB3C4478FA89}"/>
              </a:ext>
            </a:extLst>
          </p:cNvPr>
          <p:cNvPicPr/>
          <p:nvPr/>
        </p:nvPicPr>
        <p:blipFill>
          <a:blip r:embed="rId2"/>
          <a:stretch/>
        </p:blipFill>
        <p:spPr>
          <a:xfrm>
            <a:off x="643192" y="1204176"/>
            <a:ext cx="5451627" cy="4129607"/>
          </a:xfrm>
          <a:prstGeom prst="rect">
            <a:avLst/>
          </a:prstGeom>
        </p:spPr>
      </p:pic>
      <p:cxnSp>
        <p:nvCxnSpPr>
          <p:cNvPr id="20" name="Straight Connector 19">
            <a:extLst>
              <a:ext uri="{FF2B5EF4-FFF2-40B4-BE49-F238E27FC236}">
                <a16:creationId xmlns:a16="http://schemas.microsoft.com/office/drawing/2014/main" id="{9C21570E-E159-49A6-9891-FA397B7A92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2D431F8-CF3D-4C75-8539-84755650A93E}"/>
              </a:ext>
            </a:extLst>
          </p:cNvPr>
          <p:cNvSpPr txBox="1"/>
          <p:nvPr/>
        </p:nvSpPr>
        <p:spPr>
          <a:xfrm>
            <a:off x="6411684" y="2198914"/>
            <a:ext cx="5127172" cy="3670180"/>
          </a:xfrm>
          <a:prstGeom prst="rect">
            <a:avLst/>
          </a:prstGeom>
        </p:spPr>
        <p:txBody>
          <a:bodyPr vert="horz" lIns="0" tIns="45720" rIns="0" bIns="45720" rtlCol="0">
            <a:normAutofit/>
          </a:bodyPr>
          <a:lstStyle/>
          <a:p>
            <a:pPr marL="432000" indent="-324000" defTabSz="914400">
              <a:lnSpc>
                <a:spcPct val="90000"/>
              </a:lnSpc>
              <a:spcAft>
                <a:spcPts val="1414"/>
              </a:spcAft>
              <a:buClr>
                <a:schemeClr val="accent1"/>
              </a:buClr>
              <a:buSzPct val="45000"/>
              <a:buFont typeface="Calibri" panose="020F0502020204030204" pitchFamily="34" charset="0"/>
              <a:buChar char=""/>
            </a:pPr>
            <a:r>
              <a:rPr lang="en-US" spc="-1" dirty="0">
                <a:solidFill>
                  <a:schemeClr val="tx1">
                    <a:lumMod val="75000"/>
                    <a:lumOff val="25000"/>
                  </a:schemeClr>
                </a:solidFill>
              </a:rPr>
              <a:t>Create a design process model for data visualization</a:t>
            </a:r>
          </a:p>
          <a:p>
            <a:pPr marL="889200" lvl="1" indent="-324000" defTabSz="914400">
              <a:lnSpc>
                <a:spcPct val="90000"/>
              </a:lnSpc>
              <a:spcAft>
                <a:spcPts val="1414"/>
              </a:spcAft>
              <a:buClr>
                <a:schemeClr val="accent1"/>
              </a:buClr>
              <a:buSzPct val="45000"/>
              <a:buFont typeface="Calibri" panose="020F0502020204030204" pitchFamily="34" charset="0"/>
              <a:buChar char=""/>
            </a:pPr>
            <a:r>
              <a:rPr lang="en-US" spc="-1" dirty="0">
                <a:solidFill>
                  <a:schemeClr val="tx1">
                    <a:lumMod val="75000"/>
                    <a:lumOff val="25000"/>
                  </a:schemeClr>
                </a:solidFill>
              </a:rPr>
              <a:t>Utilized our teams combined experience in visualization design</a:t>
            </a:r>
          </a:p>
          <a:p>
            <a:pPr marL="889200" lvl="1" indent="-324000" defTabSz="914400">
              <a:lnSpc>
                <a:spcPct val="90000"/>
              </a:lnSpc>
              <a:spcAft>
                <a:spcPts val="1414"/>
              </a:spcAft>
              <a:buClr>
                <a:schemeClr val="accent1"/>
              </a:buClr>
              <a:buSzPct val="45000"/>
              <a:buFont typeface="Calibri" panose="020F0502020204030204" pitchFamily="34" charset="0"/>
              <a:buChar char=""/>
            </a:pPr>
            <a:r>
              <a:rPr lang="en-US" spc="-1" dirty="0">
                <a:solidFill>
                  <a:schemeClr val="tx1">
                    <a:lumMod val="75000"/>
                    <a:lumOff val="25000"/>
                  </a:schemeClr>
                </a:solidFill>
              </a:rPr>
              <a:t>Concepts from existing models</a:t>
            </a:r>
          </a:p>
          <a:p>
            <a:pPr marL="565200" lvl="1" defTabSz="914400">
              <a:lnSpc>
                <a:spcPct val="90000"/>
              </a:lnSpc>
              <a:spcAft>
                <a:spcPts val="1414"/>
              </a:spcAft>
              <a:buClr>
                <a:schemeClr val="accent1"/>
              </a:buClr>
              <a:buSzPct val="45000"/>
              <a:buFont typeface="Calibri" panose="020F0502020204030204" pitchFamily="34" charset="0"/>
            </a:pPr>
            <a:endParaRPr lang="en-US" spc="-1" dirty="0">
              <a:solidFill>
                <a:schemeClr val="tx1">
                  <a:lumMod val="75000"/>
                  <a:lumOff val="25000"/>
                </a:schemeClr>
              </a:solidFill>
            </a:endParaRPr>
          </a:p>
          <a:p>
            <a:pPr marL="432000" indent="-324000" defTabSz="914400">
              <a:lnSpc>
                <a:spcPct val="90000"/>
              </a:lnSpc>
              <a:spcAft>
                <a:spcPts val="1414"/>
              </a:spcAft>
              <a:buClr>
                <a:schemeClr val="accent1"/>
              </a:buClr>
              <a:buSzPct val="45000"/>
              <a:buFont typeface="Calibri" panose="020F0502020204030204" pitchFamily="34" charset="0"/>
              <a:buChar char=""/>
            </a:pPr>
            <a:r>
              <a:rPr lang="en-US" spc="-1" dirty="0">
                <a:solidFill>
                  <a:schemeClr val="tx1">
                    <a:lumMod val="75000"/>
                    <a:lumOff val="25000"/>
                  </a:schemeClr>
                </a:solidFill>
              </a:rPr>
              <a:t>Applied Schneiderman's task taxonomy to further drill down on the required tasks</a:t>
            </a:r>
          </a:p>
          <a:p>
            <a:pPr marL="432000" indent="-324000" defTabSz="914400">
              <a:lnSpc>
                <a:spcPct val="90000"/>
              </a:lnSpc>
              <a:spcAft>
                <a:spcPts val="1414"/>
              </a:spcAft>
              <a:buClr>
                <a:schemeClr val="accent1"/>
              </a:buClr>
              <a:buSzPct val="45000"/>
              <a:buFont typeface="Calibri" panose="020F0502020204030204" pitchFamily="34" charset="0"/>
              <a:buChar char=""/>
            </a:pPr>
            <a:endParaRPr lang="en-US" spc="-1" dirty="0">
              <a:solidFill>
                <a:schemeClr val="tx1">
                  <a:lumMod val="75000"/>
                  <a:lumOff val="25000"/>
                </a:schemeClr>
              </a:solidFill>
            </a:endParaRPr>
          </a:p>
        </p:txBody>
      </p:sp>
      <p:sp>
        <p:nvSpPr>
          <p:cNvPr id="22" name="Rectangle 21">
            <a:extLst>
              <a:ext uri="{FF2B5EF4-FFF2-40B4-BE49-F238E27FC236}">
                <a16:creationId xmlns:a16="http://schemas.microsoft.com/office/drawing/2014/main" id="{E95DA498-D9A2-4DA9-B9DA-B3776E08CF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23">
            <a:extLst>
              <a:ext uri="{FF2B5EF4-FFF2-40B4-BE49-F238E27FC236}">
                <a16:creationId xmlns:a16="http://schemas.microsoft.com/office/drawing/2014/main" id="{82A73093-4B9D-420D-B17E-52293703A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E784B7FC-D13F-4843-88FF-83C0F0F9AF39}"/>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fld id="{FF3640FB-835C-4A00-B5FA-E8CE86AAFF66}" type="datetime1">
              <a:rPr lang="en-US" smtClean="0"/>
              <a:pPr defTabSz="914400">
                <a:spcAft>
                  <a:spcPts val="600"/>
                </a:spcAft>
              </a:pPr>
              <a:t>11/19/2018</a:t>
            </a:fld>
            <a:endParaRPr lang="en-US"/>
          </a:p>
        </p:txBody>
      </p:sp>
      <p:sp>
        <p:nvSpPr>
          <p:cNvPr id="3" name="Footer Placeholder 2">
            <a:extLst>
              <a:ext uri="{FF2B5EF4-FFF2-40B4-BE49-F238E27FC236}">
                <a16:creationId xmlns:a16="http://schemas.microsoft.com/office/drawing/2014/main" id="{8353881F-D1C5-49D9-B4EA-06BACC08BAD8}"/>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defTabSz="914400">
              <a:spcAft>
                <a:spcPts val="600"/>
              </a:spcAft>
            </a:pPr>
            <a:r>
              <a:rPr lang="en-US" kern="1200" cap="all" baseline="0">
                <a:solidFill>
                  <a:srgbClr val="FFFFFF"/>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2313DFCC-83FF-4BAC-808B-C3236BCF5FAF}"/>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99442F98-DB37-4FF4-A2E6-3B663C384E2C}" type="slidenum">
              <a:rPr lang="en-US" smtClean="0"/>
              <a:pPr defTabSz="914400">
                <a:spcAft>
                  <a:spcPts val="600"/>
                </a:spcAft>
              </a:pPr>
              <a:t>11</a:t>
            </a:fld>
            <a:endParaRPr lang="en-US"/>
          </a:p>
        </p:txBody>
      </p:sp>
    </p:spTree>
    <p:extLst>
      <p:ext uri="{BB962C8B-B14F-4D97-AF65-F5344CB8AC3E}">
        <p14:creationId xmlns:p14="http://schemas.microsoft.com/office/powerpoint/2010/main" val="182882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9713B4-3267-4E6F-AF38-75C9F10B892A}"/>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3C438545-193D-47A3-B5FA-917A002D9120}"/>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7F525BC7-3EE4-47E6-9D17-5127F6272543}"/>
              </a:ext>
            </a:extLst>
          </p:cNvPr>
          <p:cNvSpPr>
            <a:spLocks noGrp="1"/>
          </p:cNvSpPr>
          <p:nvPr>
            <p:ph type="sldNum" sz="quarter" idx="12"/>
          </p:nvPr>
        </p:nvSpPr>
        <p:spPr/>
        <p:txBody>
          <a:bodyPr/>
          <a:lstStyle/>
          <a:p>
            <a:fld id="{99442F98-DB37-4FF4-A2E6-3B663C384E2C}" type="slidenum">
              <a:rPr lang="en-US" smtClean="0"/>
              <a:t>12</a:t>
            </a:fld>
            <a:endParaRPr lang="en-US"/>
          </a:p>
        </p:txBody>
      </p:sp>
      <p:sp>
        <p:nvSpPr>
          <p:cNvPr id="5" name="TextBox 4">
            <a:extLst>
              <a:ext uri="{FF2B5EF4-FFF2-40B4-BE49-F238E27FC236}">
                <a16:creationId xmlns:a16="http://schemas.microsoft.com/office/drawing/2014/main" id="{1269D619-ADD1-4487-BB4D-C7C91F1531B6}"/>
              </a:ext>
            </a:extLst>
          </p:cNvPr>
          <p:cNvSpPr txBox="1"/>
          <p:nvPr/>
        </p:nvSpPr>
        <p:spPr>
          <a:xfrm>
            <a:off x="355015" y="226381"/>
            <a:ext cx="4287915" cy="646331"/>
          </a:xfrm>
          <a:prstGeom prst="rect">
            <a:avLst/>
          </a:prstGeom>
          <a:noFill/>
        </p:spPr>
        <p:txBody>
          <a:bodyPr wrap="square" rtlCol="0">
            <a:spAutoFit/>
          </a:bodyPr>
          <a:lstStyle/>
          <a:p>
            <a:r>
              <a:rPr lang="en-US" sz="3600" dirty="0">
                <a:solidFill>
                  <a:schemeClr val="tx1">
                    <a:lumMod val="75000"/>
                    <a:lumOff val="25000"/>
                  </a:schemeClr>
                </a:solidFill>
              </a:rPr>
              <a:t>Task Abstraction</a:t>
            </a:r>
          </a:p>
        </p:txBody>
      </p:sp>
      <p:sp>
        <p:nvSpPr>
          <p:cNvPr id="6" name="TextBox 5">
            <a:extLst>
              <a:ext uri="{FF2B5EF4-FFF2-40B4-BE49-F238E27FC236}">
                <a16:creationId xmlns:a16="http://schemas.microsoft.com/office/drawing/2014/main" id="{FD38796F-9875-432A-A97D-BFDA2762983E}"/>
              </a:ext>
            </a:extLst>
          </p:cNvPr>
          <p:cNvSpPr txBox="1"/>
          <p:nvPr/>
        </p:nvSpPr>
        <p:spPr>
          <a:xfrm>
            <a:off x="49183" y="1314450"/>
            <a:ext cx="11163300" cy="3470181"/>
          </a:xfrm>
          <a:prstGeom prst="rect">
            <a:avLst/>
          </a:prstGeom>
          <a:noFill/>
        </p:spPr>
        <p:txBody>
          <a:bodyPr wrap="square" rtlCol="0">
            <a:spAutoFit/>
          </a:bodyPr>
          <a:lstStyle/>
          <a:p>
            <a:pPr marL="540000" lvl="1">
              <a:spcAft>
                <a:spcPts val="1134"/>
              </a:spcAft>
              <a:buClr>
                <a:srgbClr val="000000"/>
              </a:buClr>
              <a:buSzPct val="75000"/>
            </a:pPr>
            <a:r>
              <a:rPr lang="en-IN" b="1" spc="-1" dirty="0"/>
              <a:t>Goals</a:t>
            </a:r>
          </a:p>
          <a:p>
            <a:pPr marL="540000" lvl="1">
              <a:spcAft>
                <a:spcPts val="1134"/>
              </a:spcAft>
              <a:buClr>
                <a:srgbClr val="000000"/>
              </a:buClr>
              <a:buSzPct val="75000"/>
            </a:pPr>
            <a:r>
              <a:rPr lang="en-IN" spc="-1" dirty="0"/>
              <a:t>G1: Get a mental picture of business according to location: </a:t>
            </a:r>
          </a:p>
          <a:p>
            <a:pPr marL="1296000" lvl="2" indent="-288000">
              <a:spcAft>
                <a:spcPts val="850"/>
              </a:spcAft>
              <a:buClr>
                <a:srgbClr val="000000"/>
              </a:buClr>
              <a:buSzPct val="45000"/>
              <a:buFont typeface="Wingdings" charset="2"/>
              <a:buChar char=""/>
            </a:pPr>
            <a:r>
              <a:rPr lang="en-IN" spc="-1" dirty="0"/>
              <a:t>Helpful in analysing the viability of the bike share system</a:t>
            </a:r>
          </a:p>
          <a:p>
            <a:pPr marL="1296000" lvl="2" indent="-288000">
              <a:spcAft>
                <a:spcPts val="850"/>
              </a:spcAft>
              <a:buClr>
                <a:srgbClr val="000000"/>
              </a:buClr>
              <a:buSzPct val="45000"/>
              <a:buFont typeface="Wingdings" charset="2"/>
              <a:buChar char=""/>
            </a:pPr>
            <a:r>
              <a:rPr lang="en-IN" spc="-1" dirty="0"/>
              <a:t>Around which geographic locations most of the business tend to gather?</a:t>
            </a:r>
          </a:p>
          <a:p>
            <a:pPr marL="540000" lvl="1">
              <a:spcAft>
                <a:spcPts val="1134"/>
              </a:spcAft>
              <a:buClr>
                <a:srgbClr val="000000"/>
              </a:buClr>
              <a:buSzPct val="75000"/>
            </a:pPr>
            <a:r>
              <a:rPr lang="en-IN" spc="-1" dirty="0"/>
              <a:t>G2: How the volume of the rentals changes over time: </a:t>
            </a:r>
          </a:p>
          <a:p>
            <a:pPr marL="1296000" lvl="2" indent="-288000">
              <a:spcAft>
                <a:spcPts val="850"/>
              </a:spcAft>
              <a:buClr>
                <a:srgbClr val="000000"/>
              </a:buClr>
              <a:buSzPct val="45000"/>
              <a:buFont typeface="Wingdings" charset="2"/>
              <a:buChar char=""/>
            </a:pPr>
            <a:r>
              <a:rPr lang="en-IN" spc="-1" dirty="0"/>
              <a:t>Visualize how the number of customers changes over time</a:t>
            </a:r>
          </a:p>
          <a:p>
            <a:pPr marL="1296000" lvl="2" indent="-288000">
              <a:spcAft>
                <a:spcPts val="850"/>
              </a:spcAft>
              <a:buClr>
                <a:srgbClr val="000000"/>
              </a:buClr>
              <a:buSzPct val="45000"/>
              <a:buFont typeface="Wingdings" charset="2"/>
              <a:buChar char=""/>
            </a:pPr>
            <a:r>
              <a:rPr lang="en-IN" spc="-1" dirty="0"/>
              <a:t>Provides us with clarifications about which time of the year people tend to chose this form of transport over others</a:t>
            </a:r>
          </a:p>
          <a:p>
            <a:endParaRPr lang="en-US" dirty="0"/>
          </a:p>
        </p:txBody>
      </p:sp>
    </p:spTree>
    <p:extLst>
      <p:ext uri="{BB962C8B-B14F-4D97-AF65-F5344CB8AC3E}">
        <p14:creationId xmlns:p14="http://schemas.microsoft.com/office/powerpoint/2010/main" val="2537402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35870AE-6C21-42E1-A488-D41FB6C6EFDF}"/>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495BC68F-0834-4DA0-A4F2-0BA67A4559B9}"/>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22353507-7B0F-462A-81CD-E69793585B30}"/>
              </a:ext>
            </a:extLst>
          </p:cNvPr>
          <p:cNvSpPr>
            <a:spLocks noGrp="1"/>
          </p:cNvSpPr>
          <p:nvPr>
            <p:ph type="sldNum" sz="quarter" idx="12"/>
          </p:nvPr>
        </p:nvSpPr>
        <p:spPr/>
        <p:txBody>
          <a:bodyPr/>
          <a:lstStyle/>
          <a:p>
            <a:fld id="{99442F98-DB37-4FF4-A2E6-3B663C384E2C}" type="slidenum">
              <a:rPr lang="en-US" smtClean="0"/>
              <a:t>13</a:t>
            </a:fld>
            <a:endParaRPr lang="en-US"/>
          </a:p>
        </p:txBody>
      </p:sp>
      <p:sp>
        <p:nvSpPr>
          <p:cNvPr id="5" name="TextBox 4">
            <a:extLst>
              <a:ext uri="{FF2B5EF4-FFF2-40B4-BE49-F238E27FC236}">
                <a16:creationId xmlns:a16="http://schemas.microsoft.com/office/drawing/2014/main" id="{8F6CD938-116A-4A25-A670-9608D89A96F0}"/>
              </a:ext>
            </a:extLst>
          </p:cNvPr>
          <p:cNvSpPr txBox="1"/>
          <p:nvPr/>
        </p:nvSpPr>
        <p:spPr>
          <a:xfrm>
            <a:off x="355015" y="226381"/>
            <a:ext cx="4287915" cy="646331"/>
          </a:xfrm>
          <a:prstGeom prst="rect">
            <a:avLst/>
          </a:prstGeom>
          <a:noFill/>
        </p:spPr>
        <p:txBody>
          <a:bodyPr wrap="square" rtlCol="0">
            <a:spAutoFit/>
          </a:bodyPr>
          <a:lstStyle/>
          <a:p>
            <a:r>
              <a:rPr lang="en-US" sz="3600" dirty="0">
                <a:solidFill>
                  <a:schemeClr val="tx1">
                    <a:lumMod val="75000"/>
                    <a:lumOff val="25000"/>
                  </a:schemeClr>
                </a:solidFill>
              </a:rPr>
              <a:t>Task Abstraction</a:t>
            </a:r>
          </a:p>
        </p:txBody>
      </p:sp>
      <p:sp>
        <p:nvSpPr>
          <p:cNvPr id="6" name="TextBox 5">
            <a:extLst>
              <a:ext uri="{FF2B5EF4-FFF2-40B4-BE49-F238E27FC236}">
                <a16:creationId xmlns:a16="http://schemas.microsoft.com/office/drawing/2014/main" id="{E6821A08-B5BF-4C35-BA7F-9418B60D0350}"/>
              </a:ext>
            </a:extLst>
          </p:cNvPr>
          <p:cNvSpPr txBox="1"/>
          <p:nvPr/>
        </p:nvSpPr>
        <p:spPr>
          <a:xfrm>
            <a:off x="49183" y="1152525"/>
            <a:ext cx="11163300" cy="4416594"/>
          </a:xfrm>
          <a:prstGeom prst="rect">
            <a:avLst/>
          </a:prstGeom>
          <a:noFill/>
        </p:spPr>
        <p:txBody>
          <a:bodyPr wrap="square" rtlCol="0">
            <a:spAutoFit/>
          </a:bodyPr>
          <a:lstStyle/>
          <a:p>
            <a:pPr marL="540000" lvl="1">
              <a:spcAft>
                <a:spcPts val="1134"/>
              </a:spcAft>
              <a:buClr>
                <a:srgbClr val="000000"/>
              </a:buClr>
              <a:buSzPct val="75000"/>
            </a:pPr>
            <a:r>
              <a:rPr lang="en-IN" b="1" spc="-1" dirty="0"/>
              <a:t>Tasks</a:t>
            </a:r>
          </a:p>
          <a:p>
            <a:pPr marL="540000" lvl="1">
              <a:spcAft>
                <a:spcPts val="1134"/>
              </a:spcAft>
              <a:buClr>
                <a:srgbClr val="000000"/>
              </a:buClr>
              <a:buSzPct val="75000"/>
            </a:pPr>
            <a:r>
              <a:rPr lang="en-IN" spc="-1" dirty="0"/>
              <a:t>T1: Getting the overview of the data:</a:t>
            </a:r>
          </a:p>
          <a:p>
            <a:pPr marL="1296000" lvl="2" indent="-288000">
              <a:spcAft>
                <a:spcPts val="850"/>
              </a:spcAft>
              <a:buClr>
                <a:srgbClr val="000000"/>
              </a:buClr>
              <a:buSzPct val="45000"/>
              <a:buFont typeface="Wingdings" charset="2"/>
              <a:buChar char=""/>
            </a:pPr>
            <a:r>
              <a:rPr lang="en-IN" spc="-1" dirty="0"/>
              <a:t>First, identify all the stations from their longitude and latitude over the city of Los Angeles.</a:t>
            </a:r>
          </a:p>
          <a:p>
            <a:pPr marL="1296000" lvl="2" indent="-288000">
              <a:spcAft>
                <a:spcPts val="850"/>
              </a:spcAft>
              <a:buClr>
                <a:srgbClr val="000000"/>
              </a:buClr>
              <a:buSzPct val="45000"/>
              <a:buFont typeface="Wingdings" charset="2"/>
              <a:buChar char=""/>
            </a:pPr>
            <a:r>
              <a:rPr lang="en-IN" spc="-1" dirty="0"/>
              <a:t>If there is a heavy density of stations in some particular locations, analyse how well individual stations are performing in that heavy cluster </a:t>
            </a:r>
          </a:p>
          <a:p>
            <a:pPr marL="1753200" lvl="3" indent="-288000">
              <a:spcAft>
                <a:spcPts val="850"/>
              </a:spcAft>
              <a:buClr>
                <a:srgbClr val="000000"/>
              </a:buClr>
              <a:buSzPct val="45000"/>
              <a:buFont typeface="Wingdings" charset="2"/>
              <a:buChar char=""/>
            </a:pPr>
            <a:r>
              <a:rPr lang="en-IN" spc="-1" dirty="0"/>
              <a:t>Come to decisions about whether some stations may be relocated in some other location where the density of the stations is relatively low</a:t>
            </a:r>
          </a:p>
          <a:p>
            <a:pPr marL="540000" lvl="1">
              <a:spcAft>
                <a:spcPts val="1134"/>
              </a:spcAft>
              <a:buClr>
                <a:srgbClr val="000000"/>
              </a:buClr>
              <a:buSzPct val="75000"/>
            </a:pPr>
            <a:r>
              <a:rPr lang="en-IN" spc="-1" dirty="0"/>
              <a:t>T2: Filtering Based Geographic Mapping:</a:t>
            </a:r>
          </a:p>
          <a:p>
            <a:pPr marL="1296000" lvl="2" indent="-288000">
              <a:spcAft>
                <a:spcPts val="850"/>
              </a:spcAft>
              <a:buClr>
                <a:srgbClr val="000000"/>
              </a:buClr>
              <a:buSzPct val="45000"/>
              <a:buFont typeface="Wingdings" charset="2"/>
              <a:buChar char=""/>
            </a:pPr>
            <a:r>
              <a:rPr lang="en-IN" spc="-1" dirty="0"/>
              <a:t>Mapped the hires like in the first visualization. The data being represented in the geographic plane is controlled by a click through a time histogram. </a:t>
            </a:r>
          </a:p>
          <a:p>
            <a:pPr marL="1296000" lvl="2" indent="-288000">
              <a:spcAft>
                <a:spcPts val="850"/>
              </a:spcAft>
              <a:buClr>
                <a:srgbClr val="000000"/>
              </a:buClr>
              <a:buSzPct val="45000"/>
              <a:buFont typeface="Wingdings" charset="2"/>
              <a:buChar char=""/>
            </a:pPr>
            <a:r>
              <a:rPr lang="en-IN" spc="-1" dirty="0"/>
              <a:t>Get an analysis of the data from nearly 2.5 years </a:t>
            </a:r>
          </a:p>
          <a:p>
            <a:pPr marL="1753200" lvl="3" indent="-288000">
              <a:spcAft>
                <a:spcPts val="850"/>
              </a:spcAft>
              <a:buClr>
                <a:srgbClr val="000000"/>
              </a:buClr>
              <a:buSzPct val="45000"/>
              <a:buFont typeface="Wingdings" charset="2"/>
              <a:buChar char=""/>
            </a:pPr>
            <a:r>
              <a:rPr lang="en-IN" spc="-1" dirty="0"/>
              <a:t>Gives us a clear insight of the growth/decline of the business model over time</a:t>
            </a:r>
          </a:p>
        </p:txBody>
      </p:sp>
    </p:spTree>
    <p:extLst>
      <p:ext uri="{BB962C8B-B14F-4D97-AF65-F5344CB8AC3E}">
        <p14:creationId xmlns:p14="http://schemas.microsoft.com/office/powerpoint/2010/main" val="1474436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0" name="Rectangle 55">
            <a:extLst>
              <a:ext uri="{FF2B5EF4-FFF2-40B4-BE49-F238E27FC236}">
                <a16:creationId xmlns:a16="http://schemas.microsoft.com/office/drawing/2014/main" id="{7D379150-F6B4-45C8-BE10-6B278AD40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 name="Rectangle 57">
            <a:extLst>
              <a:ext uri="{FF2B5EF4-FFF2-40B4-BE49-F238E27FC236}">
                <a16:creationId xmlns:a16="http://schemas.microsoft.com/office/drawing/2014/main" id="{5FFCF544-A370-4A5D-A95F-CA6E0E719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2" name="Straight Connector 59">
            <a:extLst>
              <a:ext uri="{FF2B5EF4-FFF2-40B4-BE49-F238E27FC236}">
                <a16:creationId xmlns:a16="http://schemas.microsoft.com/office/drawing/2014/main" id="{6EEB3B97-A638-498B-8083-54191CE71E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73" name="Rectangle 61">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4BC287B-4D10-4CBD-A5EE-904549604ECB}"/>
              </a:ext>
            </a:extLst>
          </p:cNvPr>
          <p:cNvSpPr txBox="1"/>
          <p:nvPr/>
        </p:nvSpPr>
        <p:spPr>
          <a:xfrm>
            <a:off x="7859485" y="634946"/>
            <a:ext cx="3690257"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spc="-50" dirty="0">
                <a:solidFill>
                  <a:schemeClr val="tx1">
                    <a:lumMod val="75000"/>
                    <a:lumOff val="25000"/>
                  </a:schemeClr>
                </a:solidFill>
                <a:latin typeface="+mj-lt"/>
                <a:ea typeface="+mj-ea"/>
                <a:cs typeface="+mj-cs"/>
              </a:rPr>
              <a:t>Visualization Design</a:t>
            </a:r>
          </a:p>
        </p:txBody>
      </p:sp>
      <p:pic>
        <p:nvPicPr>
          <p:cNvPr id="8" name="Picture 7" descr="A close up of a map&#10;&#10;Description automatically generated">
            <a:extLst>
              <a:ext uri="{FF2B5EF4-FFF2-40B4-BE49-F238E27FC236}">
                <a16:creationId xmlns:a16="http://schemas.microsoft.com/office/drawing/2014/main" id="{7D0D4097-A508-4EEF-8EF6-BAD28BE772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999" y="1699393"/>
            <a:ext cx="6909801" cy="3195782"/>
          </a:xfrm>
          <a:prstGeom prst="rect">
            <a:avLst/>
          </a:prstGeom>
        </p:spPr>
      </p:pic>
      <p:cxnSp>
        <p:nvCxnSpPr>
          <p:cNvPr id="74" name="Straight Connector 63">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4429E41-E199-4F63-B79D-241812627156}"/>
              </a:ext>
            </a:extLst>
          </p:cNvPr>
          <p:cNvSpPr txBox="1"/>
          <p:nvPr/>
        </p:nvSpPr>
        <p:spPr>
          <a:xfrm>
            <a:off x="7859485" y="2198914"/>
            <a:ext cx="3690257" cy="3670180"/>
          </a:xfrm>
          <a:prstGeom prst="rect">
            <a:avLst/>
          </a:prstGeom>
        </p:spPr>
        <p:txBody>
          <a:bodyPr vert="horz" lIns="0" tIns="45720" rIns="0" bIns="45720" rtlCol="0">
            <a:normAutofit/>
          </a:bodyPr>
          <a:lstStyle/>
          <a:p>
            <a:pPr marL="285750"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Two interactive visualizations</a:t>
            </a:r>
          </a:p>
          <a:p>
            <a:pPr marL="285750"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Top</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Geographic map of Los Angeles</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Maps location of each bike station</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Points as marks, encoding longitude and latitude value</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Area of points encodes frequency of bike rents</a:t>
            </a:r>
          </a:p>
          <a:p>
            <a:pPr marL="285750"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Bottom</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Time histogram over 2 years</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Every bar represents one month</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Height is encoded with frequency of bike rents</a:t>
            </a:r>
          </a:p>
        </p:txBody>
      </p:sp>
      <p:sp>
        <p:nvSpPr>
          <p:cNvPr id="75" name="Rectangle 65">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6" name="Rectangle 67">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746362FF-C227-4A62-8B68-42B7B850BD87}"/>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fld id="{FF3640FB-835C-4A00-B5FA-E8CE86AAFF66}" type="datetime1">
              <a:rPr lang="en-US" smtClean="0"/>
              <a:pPr defTabSz="914400">
                <a:spcAft>
                  <a:spcPts val="600"/>
                </a:spcAft>
              </a:pPr>
              <a:t>11/19/2018</a:t>
            </a:fld>
            <a:endParaRPr lang="en-US"/>
          </a:p>
        </p:txBody>
      </p:sp>
      <p:sp>
        <p:nvSpPr>
          <p:cNvPr id="3" name="Footer Placeholder 2">
            <a:extLst>
              <a:ext uri="{FF2B5EF4-FFF2-40B4-BE49-F238E27FC236}">
                <a16:creationId xmlns:a16="http://schemas.microsoft.com/office/drawing/2014/main" id="{891824D2-0015-4B99-A7BF-63B3B3EA0D14}"/>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defTabSz="914400">
              <a:spcAft>
                <a:spcPts val="600"/>
              </a:spcAft>
            </a:pPr>
            <a:r>
              <a:rPr lang="en-US" kern="1200" cap="all" baseline="0">
                <a:solidFill>
                  <a:srgbClr val="FFFFFF"/>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2BF57AC5-7737-4CA0-AEB8-18215FFDF633}"/>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99442F98-DB37-4FF4-A2E6-3B663C384E2C}" type="slidenum">
              <a:rPr lang="en-US" smtClean="0"/>
              <a:pPr defTabSz="914400">
                <a:spcAft>
                  <a:spcPts val="600"/>
                </a:spcAft>
              </a:pPr>
              <a:t>14</a:t>
            </a:fld>
            <a:endParaRPr lang="en-US"/>
          </a:p>
        </p:txBody>
      </p:sp>
    </p:spTree>
    <p:extLst>
      <p:ext uri="{BB962C8B-B14F-4D97-AF65-F5344CB8AC3E}">
        <p14:creationId xmlns:p14="http://schemas.microsoft.com/office/powerpoint/2010/main" val="3128422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BEC5D6-E31C-426E-BC07-3CEA660AB434}"/>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1460FC82-6ED9-49AE-89C0-8E90E5B654FD}"/>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6C41A1BD-C78F-4EFC-88C5-8CC59B7D569B}"/>
              </a:ext>
            </a:extLst>
          </p:cNvPr>
          <p:cNvSpPr>
            <a:spLocks noGrp="1"/>
          </p:cNvSpPr>
          <p:nvPr>
            <p:ph type="sldNum" sz="quarter" idx="12"/>
          </p:nvPr>
        </p:nvSpPr>
        <p:spPr/>
        <p:txBody>
          <a:bodyPr/>
          <a:lstStyle/>
          <a:p>
            <a:fld id="{99442F98-DB37-4FF4-A2E6-3B663C384E2C}" type="slidenum">
              <a:rPr lang="en-US" smtClean="0"/>
              <a:t>15</a:t>
            </a:fld>
            <a:endParaRPr lang="en-US"/>
          </a:p>
        </p:txBody>
      </p:sp>
      <p:sp>
        <p:nvSpPr>
          <p:cNvPr id="5" name="TextBox 4">
            <a:extLst>
              <a:ext uri="{FF2B5EF4-FFF2-40B4-BE49-F238E27FC236}">
                <a16:creationId xmlns:a16="http://schemas.microsoft.com/office/drawing/2014/main" id="{CC0E33D6-2294-49AB-AE80-14CCA8689BCF}"/>
              </a:ext>
            </a:extLst>
          </p:cNvPr>
          <p:cNvSpPr txBox="1"/>
          <p:nvPr/>
        </p:nvSpPr>
        <p:spPr>
          <a:xfrm>
            <a:off x="7859485" y="634946"/>
            <a:ext cx="3690257" cy="1450757"/>
          </a:xfrm>
          <a:prstGeom prst="rect">
            <a:avLst/>
          </a:prstGeom>
        </p:spPr>
        <p:txBody>
          <a:bodyPr vert="horz" lIns="91440" tIns="45720" rIns="91440" bIns="45720" rtlCol="0" anchor="b">
            <a:normAutofit fontScale="92500" lnSpcReduction="20000"/>
          </a:bodyPr>
          <a:lstStyle/>
          <a:p>
            <a:pPr defTabSz="914400">
              <a:lnSpc>
                <a:spcPct val="85000"/>
              </a:lnSpc>
              <a:spcBef>
                <a:spcPct val="0"/>
              </a:spcBef>
              <a:spcAft>
                <a:spcPts val="600"/>
              </a:spcAft>
            </a:pPr>
            <a:r>
              <a:rPr lang="en-US" sz="4800" spc="-50" dirty="0">
                <a:solidFill>
                  <a:schemeClr val="tx1">
                    <a:lumMod val="75000"/>
                    <a:lumOff val="25000"/>
                  </a:schemeClr>
                </a:solidFill>
                <a:latin typeface="+mj-lt"/>
                <a:ea typeface="+mj-ea"/>
                <a:cs typeface="+mj-cs"/>
              </a:rPr>
              <a:t>Visualization Design: Interactions</a:t>
            </a:r>
          </a:p>
        </p:txBody>
      </p:sp>
      <p:sp>
        <p:nvSpPr>
          <p:cNvPr id="6" name="TextBox 5">
            <a:extLst>
              <a:ext uri="{FF2B5EF4-FFF2-40B4-BE49-F238E27FC236}">
                <a16:creationId xmlns:a16="http://schemas.microsoft.com/office/drawing/2014/main" id="{538792F7-C90E-4308-9D99-7D97C9E5B453}"/>
              </a:ext>
            </a:extLst>
          </p:cNvPr>
          <p:cNvSpPr txBox="1"/>
          <p:nvPr/>
        </p:nvSpPr>
        <p:spPr>
          <a:xfrm>
            <a:off x="7859485" y="2198914"/>
            <a:ext cx="3690257" cy="3670180"/>
          </a:xfrm>
          <a:prstGeom prst="rect">
            <a:avLst/>
          </a:prstGeom>
        </p:spPr>
        <p:txBody>
          <a:bodyPr vert="horz" lIns="0" tIns="45720" rIns="0" bIns="45720" rtlCol="0">
            <a:normAutofit/>
          </a:bodyPr>
          <a:lstStyle/>
          <a:p>
            <a:pPr marL="285750"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Both data points and histogram bar show tooltips on hover</a:t>
            </a:r>
          </a:p>
          <a:p>
            <a:pPr marL="285750" indent="-285750" defTabSz="914400">
              <a:lnSpc>
                <a:spcPct val="90000"/>
              </a:lnSpc>
              <a:spcAft>
                <a:spcPts val="600"/>
              </a:spcAft>
              <a:buClr>
                <a:schemeClr val="accent1"/>
              </a:buClr>
              <a:buFont typeface="Calibri" panose="020F0502020204030204" pitchFamily="34" charset="0"/>
              <a:buChar char="•"/>
            </a:pPr>
            <a:endParaRPr lang="en-US" sz="1500" dirty="0">
              <a:solidFill>
                <a:schemeClr val="tx1">
                  <a:lumMod val="75000"/>
                  <a:lumOff val="25000"/>
                </a:schemeClr>
              </a:solidFill>
            </a:endParaRPr>
          </a:p>
          <a:p>
            <a:pPr marL="285750"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Basic map navigation</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Pan – Right and Left</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Zoom – In and Out</a:t>
            </a:r>
          </a:p>
          <a:p>
            <a:pPr marL="1200150" lvl="2"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Semantic Zooming</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Limit to zoom in</a:t>
            </a:r>
          </a:p>
          <a:p>
            <a:pPr marL="742950" lvl="1" indent="-285750" defTabSz="914400">
              <a:lnSpc>
                <a:spcPct val="90000"/>
              </a:lnSpc>
              <a:spcAft>
                <a:spcPts val="600"/>
              </a:spcAft>
              <a:buClr>
                <a:schemeClr val="accent1"/>
              </a:buClr>
              <a:buFont typeface="Calibri" panose="020F0502020204030204" pitchFamily="34" charset="0"/>
              <a:buChar char="•"/>
            </a:pPr>
            <a:endParaRPr lang="en-US" sz="1500" dirty="0">
              <a:solidFill>
                <a:schemeClr val="tx1">
                  <a:lumMod val="75000"/>
                  <a:lumOff val="25000"/>
                </a:schemeClr>
              </a:solidFill>
            </a:endParaRPr>
          </a:p>
          <a:p>
            <a:pPr marL="285750"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Clicking on bars of histogram selects all data from that month and filters data points on the map accordingly</a:t>
            </a:r>
          </a:p>
        </p:txBody>
      </p:sp>
      <p:pic>
        <p:nvPicPr>
          <p:cNvPr id="8" name="test_Large">
            <a:hlinkClick r:id="" action="ppaction://media"/>
            <a:extLst>
              <a:ext uri="{FF2B5EF4-FFF2-40B4-BE49-F238E27FC236}">
                <a16:creationId xmlns:a16="http://schemas.microsoft.com/office/drawing/2014/main" id="{F74DECB9-56B3-4962-B6E0-C109B21630E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1740" y="1260290"/>
            <a:ext cx="7214912" cy="4058388"/>
          </a:xfrm>
          <a:prstGeom prst="rect">
            <a:avLst/>
          </a:prstGeom>
        </p:spPr>
      </p:pic>
    </p:spTree>
    <p:extLst>
      <p:ext uri="{BB962C8B-B14F-4D97-AF65-F5344CB8AC3E}">
        <p14:creationId xmlns:p14="http://schemas.microsoft.com/office/powerpoint/2010/main" val="1491715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94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110A6F-990D-42C7-A427-AEBDFB73E6E5}"/>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BF00F89C-C617-49F7-AD62-F57188052790}"/>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87F2CB34-806A-40C1-A466-920E04D66B48}"/>
              </a:ext>
            </a:extLst>
          </p:cNvPr>
          <p:cNvSpPr>
            <a:spLocks noGrp="1"/>
          </p:cNvSpPr>
          <p:nvPr>
            <p:ph type="sldNum" sz="quarter" idx="12"/>
          </p:nvPr>
        </p:nvSpPr>
        <p:spPr/>
        <p:txBody>
          <a:bodyPr/>
          <a:lstStyle/>
          <a:p>
            <a:fld id="{99442F98-DB37-4FF4-A2E6-3B663C384E2C}" type="slidenum">
              <a:rPr lang="en-US" smtClean="0"/>
              <a:t>16</a:t>
            </a:fld>
            <a:endParaRPr lang="en-US"/>
          </a:p>
        </p:txBody>
      </p:sp>
      <p:sp>
        <p:nvSpPr>
          <p:cNvPr id="5" name="TextBox 4">
            <a:extLst>
              <a:ext uri="{FF2B5EF4-FFF2-40B4-BE49-F238E27FC236}">
                <a16:creationId xmlns:a16="http://schemas.microsoft.com/office/drawing/2014/main" id="{B876871A-2AE7-49B9-AB09-B24E597903A9}"/>
              </a:ext>
            </a:extLst>
          </p:cNvPr>
          <p:cNvSpPr txBox="1"/>
          <p:nvPr/>
        </p:nvSpPr>
        <p:spPr>
          <a:xfrm>
            <a:off x="701336" y="275207"/>
            <a:ext cx="10789328" cy="646331"/>
          </a:xfrm>
          <a:prstGeom prst="rect">
            <a:avLst/>
          </a:prstGeom>
          <a:noFill/>
        </p:spPr>
        <p:txBody>
          <a:bodyPr wrap="square" rtlCol="0">
            <a:spAutoFit/>
          </a:bodyPr>
          <a:lstStyle/>
          <a:p>
            <a:r>
              <a:rPr lang="en-US" sz="3600" dirty="0">
                <a:solidFill>
                  <a:schemeClr val="tx1">
                    <a:lumMod val="75000"/>
                    <a:lumOff val="25000"/>
                  </a:schemeClr>
                </a:solidFill>
              </a:rPr>
              <a:t>Design Rationale</a:t>
            </a:r>
          </a:p>
        </p:txBody>
      </p:sp>
      <p:sp>
        <p:nvSpPr>
          <p:cNvPr id="6" name="TextBox 5">
            <a:extLst>
              <a:ext uri="{FF2B5EF4-FFF2-40B4-BE49-F238E27FC236}">
                <a16:creationId xmlns:a16="http://schemas.microsoft.com/office/drawing/2014/main" id="{34F2F158-267A-4D98-A8C2-3606389339D7}"/>
              </a:ext>
            </a:extLst>
          </p:cNvPr>
          <p:cNvSpPr txBox="1"/>
          <p:nvPr/>
        </p:nvSpPr>
        <p:spPr>
          <a:xfrm>
            <a:off x="807867" y="1242874"/>
            <a:ext cx="10875147" cy="5632311"/>
          </a:xfrm>
          <a:prstGeom prst="rect">
            <a:avLst/>
          </a:prstGeom>
          <a:noFill/>
        </p:spPr>
        <p:txBody>
          <a:bodyPr wrap="square" rtlCol="0">
            <a:spAutoFit/>
          </a:bodyPr>
          <a:lstStyle/>
          <a:p>
            <a:pPr marL="285750" indent="-285750">
              <a:buFont typeface="Arial" panose="020B0604020202020204" pitchFamily="34" charset="0"/>
              <a:buChar char="•"/>
            </a:pPr>
            <a:r>
              <a:rPr lang="en-US" dirty="0"/>
              <a:t>What design decisions were made?</a:t>
            </a:r>
          </a:p>
          <a:p>
            <a:endParaRPr lang="en-US" dirty="0"/>
          </a:p>
          <a:p>
            <a:pPr marL="285750" indent="-285750">
              <a:buFont typeface="Arial" panose="020B0604020202020204" pitchFamily="34" charset="0"/>
              <a:buChar char="•"/>
            </a:pPr>
            <a:r>
              <a:rPr lang="en-US" dirty="0"/>
              <a:t>Why were some designs chosen over the others?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Our decisions relied on answering several questions:</a:t>
            </a:r>
          </a:p>
          <a:p>
            <a:pPr marL="742950" lvl="1" indent="-285750">
              <a:buFont typeface="Courier New" panose="02070309020205020404" pitchFamily="49" charset="0"/>
              <a:buChar char="o"/>
            </a:pPr>
            <a:r>
              <a:rPr lang="en-US" dirty="0"/>
              <a:t>How do you effectively visualize a large amount of data?</a:t>
            </a:r>
          </a:p>
          <a:p>
            <a:pPr marL="742950" lvl="1" indent="-285750">
              <a:buFont typeface="Courier New" panose="02070309020205020404" pitchFamily="49" charset="0"/>
              <a:buChar char="o"/>
            </a:pPr>
            <a:r>
              <a:rPr lang="en-US" dirty="0"/>
              <a:t>What works best for geographical data?</a:t>
            </a:r>
          </a:p>
          <a:p>
            <a:pPr marL="742950" lvl="1" indent="-285750">
              <a:buFont typeface="Courier New" panose="02070309020205020404" pitchFamily="49" charset="0"/>
              <a:buChar char="o"/>
            </a:pPr>
            <a:r>
              <a:rPr lang="en-US" dirty="0"/>
              <a:t>How would it be easier for users to find trends on a high level over time?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Followed an iterative design process and made decisions that were influenced by:</a:t>
            </a:r>
          </a:p>
          <a:p>
            <a:pPr marL="742950" lvl="1" indent="-285750">
              <a:buFont typeface="Courier New" panose="02070309020205020404" pitchFamily="49" charset="0"/>
              <a:buChar char="o"/>
            </a:pPr>
            <a:r>
              <a:rPr lang="en-US" dirty="0"/>
              <a:t>Class lectures</a:t>
            </a:r>
          </a:p>
          <a:p>
            <a:pPr marL="742950" lvl="1" indent="-285750">
              <a:buFont typeface="Courier New" panose="02070309020205020404" pitchFamily="49" charset="0"/>
              <a:buChar char="o"/>
            </a:pPr>
            <a:r>
              <a:rPr lang="en-US" dirty="0"/>
              <a:t>Academic books and slides</a:t>
            </a:r>
          </a:p>
          <a:p>
            <a:pPr marL="742950" lvl="1" indent="-285750">
              <a:buFont typeface="Courier New" panose="02070309020205020404" pitchFamily="49" charset="0"/>
              <a:buChar char="o"/>
            </a:pPr>
            <a:r>
              <a:rPr lang="en-US" dirty="0"/>
              <a:t>Previous related work</a:t>
            </a:r>
          </a:p>
          <a:p>
            <a:pPr marL="742950" lvl="1" indent="-285750">
              <a:buFont typeface="Courier New" panose="02070309020205020404" pitchFamily="49" charset="0"/>
              <a:buChar char="o"/>
            </a:pPr>
            <a:r>
              <a:rPr lang="en-US" dirty="0"/>
              <a:t>Evaluation in between project peers</a:t>
            </a:r>
          </a:p>
          <a:p>
            <a:pPr marL="742950" lvl="1" indent="-285750">
              <a:buFont typeface="Courier New" panose="02070309020205020404" pitchFamily="49" charset="0"/>
              <a:buChar char="o"/>
            </a:pPr>
            <a:endParaRPr lang="en-US" dirty="0"/>
          </a:p>
          <a:p>
            <a:pPr lvl="1"/>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938303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D379150-F6B4-45C8-BE10-6B278AD40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a:extLst>
              <a:ext uri="{FF2B5EF4-FFF2-40B4-BE49-F238E27FC236}">
                <a16:creationId xmlns:a16="http://schemas.microsoft.com/office/drawing/2014/main" id="{5FFCF544-A370-4A5D-A95F-CA6E0E719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a:extLst>
              <a:ext uri="{FF2B5EF4-FFF2-40B4-BE49-F238E27FC236}">
                <a16:creationId xmlns:a16="http://schemas.microsoft.com/office/drawing/2014/main" id="{6EEB3B97-A638-498B-8083-54191CE71E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9" name="Rectangle 18">
            <a:extLst>
              <a:ext uri="{FF2B5EF4-FFF2-40B4-BE49-F238E27FC236}">
                <a16:creationId xmlns:a16="http://schemas.microsoft.com/office/drawing/2014/main" id="{C33BF9DD-8A45-4EEE-B231-0A14D322E5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F71922B-B6EE-44D7-9EC3-717F01A8AB94}"/>
              </a:ext>
            </a:extLst>
          </p:cNvPr>
          <p:cNvSpPr txBox="1"/>
          <p:nvPr/>
        </p:nvSpPr>
        <p:spPr>
          <a:xfrm>
            <a:off x="4974771" y="634946"/>
            <a:ext cx="6574972"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spc="-50">
                <a:solidFill>
                  <a:schemeClr val="tx1">
                    <a:lumMod val="75000"/>
                    <a:lumOff val="25000"/>
                  </a:schemeClr>
                </a:solidFill>
                <a:latin typeface="+mj-lt"/>
                <a:ea typeface="+mj-ea"/>
                <a:cs typeface="+mj-cs"/>
              </a:rPr>
              <a:t>Design Rationale</a:t>
            </a:r>
          </a:p>
        </p:txBody>
      </p:sp>
      <p:pic>
        <p:nvPicPr>
          <p:cNvPr id="8" name="Picture 7">
            <a:extLst>
              <a:ext uri="{FF2B5EF4-FFF2-40B4-BE49-F238E27FC236}">
                <a16:creationId xmlns:a16="http://schemas.microsoft.com/office/drawing/2014/main" id="{9BD66829-B762-4480-AEFD-5709BA6B5A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999" y="2366978"/>
            <a:ext cx="4001315" cy="1860611"/>
          </a:xfrm>
          <a:prstGeom prst="rect">
            <a:avLst/>
          </a:prstGeom>
        </p:spPr>
      </p:pic>
      <p:cxnSp>
        <p:nvCxnSpPr>
          <p:cNvPr id="21" name="Straight Connector 20">
            <a:extLst>
              <a:ext uri="{FF2B5EF4-FFF2-40B4-BE49-F238E27FC236}">
                <a16:creationId xmlns:a16="http://schemas.microsoft.com/office/drawing/2014/main" id="{9020DCC9-F851-4562-BB20-1AB3C51BFD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4770" y="2086188"/>
            <a:ext cx="608976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C48FB01A-4DD1-4BB3-A88F-4D6FEC60914B}"/>
              </a:ext>
            </a:extLst>
          </p:cNvPr>
          <p:cNvSpPr txBox="1"/>
          <p:nvPr/>
        </p:nvSpPr>
        <p:spPr>
          <a:xfrm>
            <a:off x="4974769" y="2198913"/>
            <a:ext cx="6574973" cy="4076417"/>
          </a:xfrm>
          <a:prstGeom prst="rect">
            <a:avLst/>
          </a:prstGeom>
        </p:spPr>
        <p:txBody>
          <a:bodyPr vert="horz" lIns="0" tIns="45720" rIns="0" bIns="45720" rtlCol="0">
            <a:normAutofit/>
          </a:bodyPr>
          <a:lstStyle/>
          <a:p>
            <a:pPr defTabSz="914400">
              <a:lnSpc>
                <a:spcPct val="90000"/>
              </a:lnSpc>
              <a:spcAft>
                <a:spcPts val="600"/>
              </a:spcAft>
              <a:buClr>
                <a:schemeClr val="accent1"/>
              </a:buClr>
              <a:buFont typeface="Calibri" panose="020F0502020204030204" pitchFamily="34" charset="0"/>
            </a:pPr>
            <a:r>
              <a:rPr lang="en-US" b="1" dirty="0">
                <a:solidFill>
                  <a:schemeClr val="tx1">
                    <a:lumMod val="75000"/>
                    <a:lumOff val="25000"/>
                  </a:schemeClr>
                </a:solidFill>
              </a:rPr>
              <a:t>Geographic Map</a:t>
            </a:r>
          </a:p>
          <a:p>
            <a:pPr defTabSz="914400">
              <a:lnSpc>
                <a:spcPct val="90000"/>
              </a:lnSpc>
              <a:spcAft>
                <a:spcPts val="600"/>
              </a:spcAft>
              <a:buClr>
                <a:schemeClr val="accent1"/>
              </a:buClr>
              <a:buFont typeface="Calibri" panose="020F0502020204030204" pitchFamily="34" charset="0"/>
            </a:pPr>
            <a:endParaRPr lang="en-US" dirty="0">
              <a:solidFill>
                <a:schemeClr val="tx1">
                  <a:lumMod val="75000"/>
                  <a:lumOff val="25000"/>
                </a:schemeClr>
              </a:solidFill>
            </a:endParaRPr>
          </a:p>
          <a:p>
            <a:pPr marL="285750" indent="-285750" defTabSz="914400">
              <a:lnSpc>
                <a:spcPct val="90000"/>
              </a:lnSpc>
              <a:spcAft>
                <a:spcPts val="600"/>
              </a:spcAft>
              <a:buClr>
                <a:schemeClr val="accent1"/>
              </a:buClr>
              <a:buFont typeface="Calibri" panose="020F0502020204030204" pitchFamily="34" charset="0"/>
              <a:buChar char="•"/>
            </a:pPr>
            <a:r>
              <a:rPr lang="en-US" dirty="0">
                <a:solidFill>
                  <a:schemeClr val="tx1">
                    <a:lumMod val="75000"/>
                    <a:lumOff val="25000"/>
                  </a:schemeClr>
                </a:solidFill>
              </a:rPr>
              <a:t>Data has geographic aspect to it – contains longitude and latitude values  </a:t>
            </a:r>
          </a:p>
          <a:p>
            <a:pPr marL="285750" indent="-285750" defTabSz="914400">
              <a:lnSpc>
                <a:spcPct val="90000"/>
              </a:lnSpc>
              <a:spcAft>
                <a:spcPts val="600"/>
              </a:spcAft>
              <a:buClr>
                <a:schemeClr val="accent1"/>
              </a:buClr>
              <a:buFont typeface="Calibri" panose="020F0502020204030204" pitchFamily="34" charset="0"/>
              <a:buChar char="•"/>
            </a:pPr>
            <a:r>
              <a:rPr lang="en-US" dirty="0">
                <a:solidFill>
                  <a:schemeClr val="tx1">
                    <a:lumMod val="75000"/>
                    <a:lumOff val="25000"/>
                  </a:schemeClr>
                </a:solidFill>
              </a:rPr>
              <a:t>Location is an important part of the design process</a:t>
            </a:r>
          </a:p>
          <a:p>
            <a:pPr marL="285750" indent="-285750" defTabSz="914400">
              <a:lnSpc>
                <a:spcPct val="90000"/>
              </a:lnSpc>
              <a:spcAft>
                <a:spcPts val="600"/>
              </a:spcAft>
              <a:buClr>
                <a:schemeClr val="accent1"/>
              </a:buClr>
              <a:buFont typeface="Calibri" panose="020F0502020204030204" pitchFamily="34" charset="0"/>
              <a:buChar char="•"/>
            </a:pPr>
            <a:r>
              <a:rPr lang="en-US" dirty="0">
                <a:solidFill>
                  <a:schemeClr val="tx1">
                    <a:lumMod val="75000"/>
                    <a:lumOff val="25000"/>
                  </a:schemeClr>
                </a:solidFill>
              </a:rPr>
              <a:t>Mapping these stations to their specific locations helped with a high-level context</a:t>
            </a:r>
          </a:p>
          <a:p>
            <a:pPr marL="285750" indent="-285750" defTabSz="914400">
              <a:lnSpc>
                <a:spcPct val="90000"/>
              </a:lnSpc>
              <a:spcAft>
                <a:spcPts val="600"/>
              </a:spcAft>
              <a:buClr>
                <a:schemeClr val="accent1"/>
              </a:buClr>
              <a:buFont typeface="Calibri" panose="020F0502020204030204" pitchFamily="34" charset="0"/>
              <a:buChar char="•"/>
            </a:pPr>
            <a:r>
              <a:rPr lang="en-US" dirty="0">
                <a:solidFill>
                  <a:schemeClr val="tx1">
                    <a:lumMod val="75000"/>
                    <a:lumOff val="25000"/>
                  </a:schemeClr>
                </a:solidFill>
              </a:rPr>
              <a:t>Supported interactions of zooming and panning helped with focus on individual stations</a:t>
            </a:r>
          </a:p>
          <a:p>
            <a:pPr marL="285750" indent="-285750" defTabSz="914400">
              <a:lnSpc>
                <a:spcPct val="90000"/>
              </a:lnSpc>
              <a:spcAft>
                <a:spcPts val="600"/>
              </a:spcAft>
              <a:buClr>
                <a:schemeClr val="accent1"/>
              </a:buClr>
              <a:buFont typeface="Calibri" panose="020F0502020204030204" pitchFamily="34" charset="0"/>
              <a:buChar char="•"/>
            </a:pPr>
            <a:r>
              <a:rPr lang="en-US" dirty="0">
                <a:solidFill>
                  <a:schemeClr val="tx1">
                    <a:lumMod val="75000"/>
                    <a:lumOff val="25000"/>
                  </a:schemeClr>
                </a:solidFill>
              </a:rPr>
              <a:t>A zoomed out high-level overview seemed to work best when looking for trends over time</a:t>
            </a:r>
          </a:p>
          <a:p>
            <a:pPr marL="285750" indent="-285750" defTabSz="914400">
              <a:lnSpc>
                <a:spcPct val="90000"/>
              </a:lnSpc>
              <a:spcAft>
                <a:spcPts val="600"/>
              </a:spcAft>
              <a:buClr>
                <a:schemeClr val="accent1"/>
              </a:buClr>
              <a:buFont typeface="Calibri" panose="020F0502020204030204" pitchFamily="34" charset="0"/>
              <a:buChar char="•"/>
            </a:pPr>
            <a:r>
              <a:rPr lang="en-US" dirty="0">
                <a:solidFill>
                  <a:schemeClr val="tx1">
                    <a:lumMod val="75000"/>
                    <a:lumOff val="25000"/>
                  </a:schemeClr>
                </a:solidFill>
              </a:rPr>
              <a:t>Library used – Leaflet</a:t>
            </a:r>
          </a:p>
          <a:p>
            <a:pPr marL="742950" lvl="1" indent="-285750" defTabSz="914400">
              <a:lnSpc>
                <a:spcPct val="90000"/>
              </a:lnSpc>
              <a:spcAft>
                <a:spcPts val="600"/>
              </a:spcAft>
              <a:buClr>
                <a:schemeClr val="accent1"/>
              </a:buClr>
              <a:buFont typeface="Calibri" panose="020F0502020204030204" pitchFamily="34" charset="0"/>
              <a:buChar char="•"/>
            </a:pPr>
            <a:r>
              <a:rPr lang="en-US" dirty="0">
                <a:solidFill>
                  <a:schemeClr val="tx1">
                    <a:lumMod val="75000"/>
                    <a:lumOff val="25000"/>
                  </a:schemeClr>
                </a:solidFill>
              </a:rPr>
              <a:t>Choices: Google Maps vs Leaflet</a:t>
            </a:r>
          </a:p>
        </p:txBody>
      </p:sp>
      <p:sp>
        <p:nvSpPr>
          <p:cNvPr id="23" name="Rectangle 22">
            <a:extLst>
              <a:ext uri="{FF2B5EF4-FFF2-40B4-BE49-F238E27FC236}">
                <a16:creationId xmlns:a16="http://schemas.microsoft.com/office/drawing/2014/main" id="{D5FBCAC9-BD8B-4F3B-AD74-EF37D4211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a:extLst>
              <a:ext uri="{FF2B5EF4-FFF2-40B4-BE49-F238E27FC236}">
                <a16:creationId xmlns:a16="http://schemas.microsoft.com/office/drawing/2014/main" id="{9556C5A8-AD7E-4CE7-87BE-9EA3B5E17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8DF1AF86-2D0B-47F6-B82A-4C8DE879D96D}"/>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fld id="{FF3640FB-835C-4A00-B5FA-E8CE86AAFF66}" type="datetime1">
              <a:rPr lang="en-US" smtClean="0"/>
              <a:pPr defTabSz="914400">
                <a:spcAft>
                  <a:spcPts val="600"/>
                </a:spcAft>
              </a:pPr>
              <a:t>11/19/2018</a:t>
            </a:fld>
            <a:endParaRPr lang="en-US"/>
          </a:p>
        </p:txBody>
      </p:sp>
      <p:sp>
        <p:nvSpPr>
          <p:cNvPr id="3" name="Footer Placeholder 2">
            <a:extLst>
              <a:ext uri="{FF2B5EF4-FFF2-40B4-BE49-F238E27FC236}">
                <a16:creationId xmlns:a16="http://schemas.microsoft.com/office/drawing/2014/main" id="{1FA71553-EAAC-4576-83D1-5DD6AE88E66E}"/>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defTabSz="914400">
              <a:spcAft>
                <a:spcPts val="600"/>
              </a:spcAft>
            </a:pPr>
            <a:r>
              <a:rPr lang="en-US" kern="1200" cap="all" baseline="0">
                <a:solidFill>
                  <a:srgbClr val="FFFFFF"/>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BEC6CDE6-DB0C-4CE7-BF25-35CF31C65D8B}"/>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99442F98-DB37-4FF4-A2E6-3B663C384E2C}" type="slidenum">
              <a:rPr lang="en-US" smtClean="0"/>
              <a:pPr defTabSz="914400">
                <a:spcAft>
                  <a:spcPts val="600"/>
                </a:spcAft>
              </a:pPr>
              <a:t>17</a:t>
            </a:fld>
            <a:endParaRPr lang="en-US"/>
          </a:p>
        </p:txBody>
      </p:sp>
    </p:spTree>
    <p:extLst>
      <p:ext uri="{BB962C8B-B14F-4D97-AF65-F5344CB8AC3E}">
        <p14:creationId xmlns:p14="http://schemas.microsoft.com/office/powerpoint/2010/main" val="28786874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Rectangle 36">
            <a:extLst>
              <a:ext uri="{FF2B5EF4-FFF2-40B4-BE49-F238E27FC236}">
                <a16:creationId xmlns:a16="http://schemas.microsoft.com/office/drawing/2014/main" id="{7D379150-F6B4-45C8-BE10-6B278AD40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2" name="Rectangle 38">
            <a:extLst>
              <a:ext uri="{FF2B5EF4-FFF2-40B4-BE49-F238E27FC236}">
                <a16:creationId xmlns:a16="http://schemas.microsoft.com/office/drawing/2014/main" id="{5FFCF544-A370-4A5D-A95F-CA6E0E719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3" name="Straight Connector 40">
            <a:extLst>
              <a:ext uri="{FF2B5EF4-FFF2-40B4-BE49-F238E27FC236}">
                <a16:creationId xmlns:a16="http://schemas.microsoft.com/office/drawing/2014/main" id="{6EEB3B97-A638-498B-8083-54191CE71E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54" name="Rectangle 42">
            <a:extLst>
              <a:ext uri="{FF2B5EF4-FFF2-40B4-BE49-F238E27FC236}">
                <a16:creationId xmlns:a16="http://schemas.microsoft.com/office/drawing/2014/main" id="{52ABB703-2B0E-4C3B-B4A2-F3973548E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1E8B975-5BF3-4D8F-9A5E-9A7D0108B4FA}"/>
              </a:ext>
            </a:extLst>
          </p:cNvPr>
          <p:cNvSpPr txBox="1"/>
          <p:nvPr/>
        </p:nvSpPr>
        <p:spPr>
          <a:xfrm>
            <a:off x="6411685" y="634946"/>
            <a:ext cx="5127171"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spc="-50" dirty="0">
                <a:solidFill>
                  <a:schemeClr val="tx1">
                    <a:lumMod val="75000"/>
                    <a:lumOff val="25000"/>
                  </a:schemeClr>
                </a:solidFill>
                <a:latin typeface="+mj-lt"/>
                <a:ea typeface="+mj-ea"/>
                <a:cs typeface="+mj-cs"/>
              </a:rPr>
              <a:t>Design Rationale</a:t>
            </a:r>
          </a:p>
        </p:txBody>
      </p:sp>
      <p:pic>
        <p:nvPicPr>
          <p:cNvPr id="8" name="Picture 7">
            <a:extLst>
              <a:ext uri="{FF2B5EF4-FFF2-40B4-BE49-F238E27FC236}">
                <a16:creationId xmlns:a16="http://schemas.microsoft.com/office/drawing/2014/main" id="{0C4D88F0-34F4-4FE9-BF1D-377B51668E29}"/>
              </a:ext>
            </a:extLst>
          </p:cNvPr>
          <p:cNvPicPr>
            <a:picLocks noChangeAspect="1"/>
          </p:cNvPicPr>
          <p:nvPr/>
        </p:nvPicPr>
        <p:blipFill>
          <a:blip r:embed="rId2"/>
          <a:stretch>
            <a:fillRect/>
          </a:stretch>
        </p:blipFill>
        <p:spPr>
          <a:xfrm>
            <a:off x="643192" y="2015105"/>
            <a:ext cx="5451627" cy="2507748"/>
          </a:xfrm>
          <a:prstGeom prst="rect">
            <a:avLst/>
          </a:prstGeom>
        </p:spPr>
      </p:pic>
      <p:cxnSp>
        <p:nvCxnSpPr>
          <p:cNvPr id="55" name="Straight Connector 44">
            <a:extLst>
              <a:ext uri="{FF2B5EF4-FFF2-40B4-BE49-F238E27FC236}">
                <a16:creationId xmlns:a16="http://schemas.microsoft.com/office/drawing/2014/main" id="{9C21570E-E159-49A6-9891-FA397B7A92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00E0A01-BFDF-40F6-B102-C78E8EBD99F6}"/>
              </a:ext>
            </a:extLst>
          </p:cNvPr>
          <p:cNvSpPr txBox="1"/>
          <p:nvPr/>
        </p:nvSpPr>
        <p:spPr>
          <a:xfrm>
            <a:off x="6411684" y="2198914"/>
            <a:ext cx="5127172" cy="3670180"/>
          </a:xfrm>
          <a:prstGeom prst="rect">
            <a:avLst/>
          </a:prstGeom>
        </p:spPr>
        <p:txBody>
          <a:bodyPr vert="horz" lIns="0" tIns="45720" rIns="0" bIns="45720" rtlCol="0">
            <a:normAutofit/>
          </a:bodyPr>
          <a:lstStyle/>
          <a:p>
            <a:pPr marL="285750" indent="-285750" defTabSz="914400">
              <a:lnSpc>
                <a:spcPct val="90000"/>
              </a:lnSpc>
              <a:spcAft>
                <a:spcPts val="600"/>
              </a:spcAft>
              <a:buClr>
                <a:schemeClr val="accent1"/>
              </a:buClr>
              <a:buFont typeface="Calibri" panose="020F0502020204030204" pitchFamily="34" charset="0"/>
              <a:buChar char="•"/>
            </a:pPr>
            <a:r>
              <a:rPr lang="en-US" sz="1400" dirty="0">
                <a:solidFill>
                  <a:schemeClr val="tx1">
                    <a:lumMod val="75000"/>
                    <a:lumOff val="25000"/>
                  </a:schemeClr>
                </a:solidFill>
              </a:rPr>
              <a:t>Marks used – Points and Areas</a:t>
            </a:r>
          </a:p>
          <a:p>
            <a:pPr marL="742950" lvl="1"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Marks encode the location of individual bike stations in the map of LA</a:t>
            </a:r>
          </a:p>
          <a:p>
            <a:pPr marL="742950" lvl="1"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Areas encode the frequency of bike rents from a particular station</a:t>
            </a:r>
          </a:p>
          <a:p>
            <a:pPr marL="1200150" lvl="2" indent="-285750" defTabSz="914400">
              <a:lnSpc>
                <a:spcPct val="90000"/>
              </a:lnSpc>
              <a:spcAft>
                <a:spcPts val="600"/>
              </a:spcAft>
              <a:buClr>
                <a:schemeClr val="accent1"/>
              </a:buClr>
              <a:buFont typeface="Calibri" panose="020F0502020204030204" pitchFamily="34" charset="0"/>
              <a:buChar char="Ø"/>
            </a:pPr>
            <a:r>
              <a:rPr lang="en-US" sz="1400" dirty="0">
                <a:solidFill>
                  <a:schemeClr val="tx1">
                    <a:lumMod val="75000"/>
                    <a:lumOff val="25000"/>
                  </a:schemeClr>
                </a:solidFill>
              </a:rPr>
              <a:t>Larger Area: More bike rents</a:t>
            </a:r>
          </a:p>
          <a:p>
            <a:pPr marL="285750" indent="-285750" defTabSz="914400">
              <a:lnSpc>
                <a:spcPct val="90000"/>
              </a:lnSpc>
              <a:spcAft>
                <a:spcPts val="600"/>
              </a:spcAft>
              <a:buClr>
                <a:schemeClr val="accent1"/>
              </a:buClr>
              <a:buFont typeface="Calibri" panose="020F0502020204030204" pitchFamily="34" charset="0"/>
              <a:buChar char="•"/>
            </a:pPr>
            <a:endParaRPr lang="en-US" sz="1400" dirty="0">
              <a:solidFill>
                <a:schemeClr val="tx1">
                  <a:lumMod val="75000"/>
                  <a:lumOff val="25000"/>
                </a:schemeClr>
              </a:solidFill>
            </a:endParaRPr>
          </a:p>
          <a:p>
            <a:pPr marL="285750" indent="-285750" defTabSz="914400">
              <a:lnSpc>
                <a:spcPct val="90000"/>
              </a:lnSpc>
              <a:spcAft>
                <a:spcPts val="600"/>
              </a:spcAft>
              <a:buClr>
                <a:schemeClr val="accent1"/>
              </a:buClr>
              <a:buFont typeface="Calibri" panose="020F0502020204030204" pitchFamily="34" charset="0"/>
              <a:buChar char="•"/>
            </a:pPr>
            <a:r>
              <a:rPr lang="en-US" sz="1400" dirty="0">
                <a:solidFill>
                  <a:schemeClr val="tx1">
                    <a:lumMod val="75000"/>
                    <a:lumOff val="25000"/>
                  </a:schemeClr>
                </a:solidFill>
              </a:rPr>
              <a:t>Rationale behind mark selection</a:t>
            </a:r>
          </a:p>
          <a:p>
            <a:pPr marL="742950" lvl="1"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Individual data points (bike rent stations) represented using the longitude and latitude – Points as data marks</a:t>
            </a:r>
          </a:p>
          <a:p>
            <a:pPr marL="742950" lvl="1"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Circles as data points instead of other shapes (rectangle, triangle, </a:t>
            </a:r>
            <a:r>
              <a:rPr lang="en-US" sz="1400" dirty="0" err="1">
                <a:solidFill>
                  <a:schemeClr val="tx1">
                    <a:lumMod val="75000"/>
                    <a:lumOff val="25000"/>
                  </a:schemeClr>
                </a:solidFill>
              </a:rPr>
              <a:t>etc</a:t>
            </a:r>
            <a:r>
              <a:rPr lang="en-US" sz="1400" dirty="0">
                <a:solidFill>
                  <a:schemeClr val="tx1">
                    <a:lumMod val="75000"/>
                    <a:lumOff val="25000"/>
                  </a:schemeClr>
                </a:solidFill>
              </a:rPr>
              <a:t>)</a:t>
            </a:r>
          </a:p>
          <a:p>
            <a:pPr marL="1257300" lvl="2" indent="-342900" defTabSz="914400">
              <a:lnSpc>
                <a:spcPct val="90000"/>
              </a:lnSpc>
              <a:spcAft>
                <a:spcPts val="600"/>
              </a:spcAft>
              <a:buClr>
                <a:schemeClr val="accent1"/>
              </a:buClr>
              <a:buFont typeface="Calibri" panose="020F0502020204030204" pitchFamily="34" charset="0"/>
              <a:buChar char="Ø"/>
            </a:pPr>
            <a:r>
              <a:rPr lang="en-US" sz="1400" dirty="0">
                <a:solidFill>
                  <a:schemeClr val="tx1">
                    <a:lumMod val="75000"/>
                    <a:lumOff val="25000"/>
                  </a:schemeClr>
                </a:solidFill>
              </a:rPr>
              <a:t>Area also used as an encoding for bike rent frequency</a:t>
            </a:r>
          </a:p>
          <a:p>
            <a:pPr marL="1257300" lvl="2" indent="-342900" defTabSz="914400">
              <a:lnSpc>
                <a:spcPct val="90000"/>
              </a:lnSpc>
              <a:spcAft>
                <a:spcPts val="600"/>
              </a:spcAft>
              <a:buClr>
                <a:schemeClr val="accent1"/>
              </a:buClr>
              <a:buFont typeface="Calibri" panose="020F0502020204030204" pitchFamily="34" charset="0"/>
              <a:buChar char="Ø"/>
            </a:pPr>
            <a:r>
              <a:rPr lang="en-US" sz="1400" dirty="0">
                <a:solidFill>
                  <a:schemeClr val="tx1">
                    <a:lumMod val="75000"/>
                    <a:lumOff val="25000"/>
                  </a:schemeClr>
                </a:solidFill>
              </a:rPr>
              <a:t>Varying area of circle by quantity is easier for reference compared to area of rectangle or a triangle</a:t>
            </a:r>
          </a:p>
        </p:txBody>
      </p:sp>
      <p:sp>
        <p:nvSpPr>
          <p:cNvPr id="56" name="Rectangle 46">
            <a:extLst>
              <a:ext uri="{FF2B5EF4-FFF2-40B4-BE49-F238E27FC236}">
                <a16:creationId xmlns:a16="http://schemas.microsoft.com/office/drawing/2014/main" id="{E95DA498-D9A2-4DA9-B9DA-B3776E08CF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 name="Rectangle 48">
            <a:extLst>
              <a:ext uri="{FF2B5EF4-FFF2-40B4-BE49-F238E27FC236}">
                <a16:creationId xmlns:a16="http://schemas.microsoft.com/office/drawing/2014/main" id="{82A73093-4B9D-420D-B17E-52293703A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344BC2C5-B1D9-4F95-88DB-8F32B12EFC0C}"/>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fld id="{FF3640FB-835C-4A00-B5FA-E8CE86AAFF66}" type="datetime1">
              <a:rPr lang="en-US" smtClean="0"/>
              <a:pPr defTabSz="914400">
                <a:spcAft>
                  <a:spcPts val="600"/>
                </a:spcAft>
              </a:pPr>
              <a:t>11/19/2018</a:t>
            </a:fld>
            <a:endParaRPr lang="en-US"/>
          </a:p>
        </p:txBody>
      </p:sp>
      <p:sp>
        <p:nvSpPr>
          <p:cNvPr id="3" name="Footer Placeholder 2">
            <a:extLst>
              <a:ext uri="{FF2B5EF4-FFF2-40B4-BE49-F238E27FC236}">
                <a16:creationId xmlns:a16="http://schemas.microsoft.com/office/drawing/2014/main" id="{4A2D14FD-9901-4901-88A6-B19ABA04025C}"/>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defTabSz="914400">
              <a:spcAft>
                <a:spcPts val="600"/>
              </a:spcAft>
            </a:pPr>
            <a:r>
              <a:rPr lang="en-US" kern="1200" cap="all" baseline="0">
                <a:solidFill>
                  <a:srgbClr val="FFFFFF"/>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C236BD89-CD37-42AF-A671-DE20EB52A81C}"/>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99442F98-DB37-4FF4-A2E6-3B663C384E2C}" type="slidenum">
              <a:rPr lang="en-US" smtClean="0"/>
              <a:pPr defTabSz="914400">
                <a:spcAft>
                  <a:spcPts val="600"/>
                </a:spcAft>
              </a:pPr>
              <a:t>18</a:t>
            </a:fld>
            <a:endParaRPr lang="en-US"/>
          </a:p>
        </p:txBody>
      </p:sp>
    </p:spTree>
    <p:extLst>
      <p:ext uri="{BB962C8B-B14F-4D97-AF65-F5344CB8AC3E}">
        <p14:creationId xmlns:p14="http://schemas.microsoft.com/office/powerpoint/2010/main" val="21985081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7D379150-F6B4-45C8-BE10-6B278AD40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Rectangle 31">
            <a:extLst>
              <a:ext uri="{FF2B5EF4-FFF2-40B4-BE49-F238E27FC236}">
                <a16:creationId xmlns:a16="http://schemas.microsoft.com/office/drawing/2014/main" id="{5FFCF544-A370-4A5D-A95F-CA6E0E719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4" name="Straight Connector 33">
            <a:extLst>
              <a:ext uri="{FF2B5EF4-FFF2-40B4-BE49-F238E27FC236}">
                <a16:creationId xmlns:a16="http://schemas.microsoft.com/office/drawing/2014/main" id="{6EEB3B97-A638-498B-8083-54191CE71E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36" name="Rectangle 35">
            <a:extLst>
              <a:ext uri="{FF2B5EF4-FFF2-40B4-BE49-F238E27FC236}">
                <a16:creationId xmlns:a16="http://schemas.microsoft.com/office/drawing/2014/main" id="{52ABB703-2B0E-4C3B-B4A2-F3973548E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4E8973A-9E8A-4901-A669-D7E3393F9A75}"/>
              </a:ext>
            </a:extLst>
          </p:cNvPr>
          <p:cNvSpPr txBox="1"/>
          <p:nvPr/>
        </p:nvSpPr>
        <p:spPr>
          <a:xfrm>
            <a:off x="6411685" y="634946"/>
            <a:ext cx="5127171"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spc="-50" dirty="0">
                <a:solidFill>
                  <a:schemeClr val="tx1">
                    <a:lumMod val="75000"/>
                    <a:lumOff val="25000"/>
                  </a:schemeClr>
                </a:solidFill>
                <a:latin typeface="+mj-lt"/>
                <a:ea typeface="+mj-ea"/>
                <a:cs typeface="+mj-cs"/>
              </a:rPr>
              <a:t>Design Rationale</a:t>
            </a:r>
          </a:p>
        </p:txBody>
      </p:sp>
      <p:pic>
        <p:nvPicPr>
          <p:cNvPr id="8" name="Picture 7">
            <a:extLst>
              <a:ext uri="{FF2B5EF4-FFF2-40B4-BE49-F238E27FC236}">
                <a16:creationId xmlns:a16="http://schemas.microsoft.com/office/drawing/2014/main" id="{759EB411-FFCB-4440-BAB8-E63939AD2D49}"/>
              </a:ext>
            </a:extLst>
          </p:cNvPr>
          <p:cNvPicPr>
            <a:picLocks noChangeAspect="1"/>
          </p:cNvPicPr>
          <p:nvPr/>
        </p:nvPicPr>
        <p:blipFill rotWithShape="1">
          <a:blip r:embed="rId2"/>
          <a:srcRect l="33538" r="6328" b="2"/>
          <a:stretch/>
        </p:blipFill>
        <p:spPr>
          <a:xfrm>
            <a:off x="643192" y="1172556"/>
            <a:ext cx="5451627" cy="4192846"/>
          </a:xfrm>
          <a:prstGeom prst="rect">
            <a:avLst/>
          </a:prstGeom>
        </p:spPr>
      </p:pic>
      <p:cxnSp>
        <p:nvCxnSpPr>
          <p:cNvPr id="38" name="Straight Connector 37">
            <a:extLst>
              <a:ext uri="{FF2B5EF4-FFF2-40B4-BE49-F238E27FC236}">
                <a16:creationId xmlns:a16="http://schemas.microsoft.com/office/drawing/2014/main" id="{9C21570E-E159-49A6-9891-FA397B7A92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58F971B8-C38E-49D3-9858-2FEE0F1974D7}"/>
              </a:ext>
            </a:extLst>
          </p:cNvPr>
          <p:cNvSpPr txBox="1"/>
          <p:nvPr/>
        </p:nvSpPr>
        <p:spPr>
          <a:xfrm>
            <a:off x="6411684" y="2198914"/>
            <a:ext cx="5127172" cy="3670180"/>
          </a:xfrm>
          <a:prstGeom prst="rect">
            <a:avLst/>
          </a:prstGeom>
        </p:spPr>
        <p:txBody>
          <a:bodyPr vert="horz" lIns="0" tIns="45720" rIns="0" bIns="45720" rtlCol="0">
            <a:normAutofit/>
          </a:bodyPr>
          <a:lstStyle/>
          <a:p>
            <a:pPr marL="285750"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Color Selection</a:t>
            </a:r>
          </a:p>
          <a:p>
            <a:pPr marL="742950" lvl="1" indent="-285750" defTabSz="914400">
              <a:lnSpc>
                <a:spcPct val="90000"/>
              </a:lnSpc>
              <a:spcAft>
                <a:spcPts val="600"/>
              </a:spcAft>
              <a:buClr>
                <a:schemeClr val="accent1"/>
              </a:buClr>
              <a:buFont typeface="Calibri" panose="020F0502020204030204" pitchFamily="34" charset="0"/>
              <a:buChar char="o"/>
            </a:pPr>
            <a:r>
              <a:rPr lang="en-US" sz="1500" dirty="0">
                <a:solidFill>
                  <a:schemeClr val="tx1">
                    <a:lumMod val="75000"/>
                    <a:lumOff val="25000"/>
                  </a:schemeClr>
                </a:solidFill>
              </a:rPr>
              <a:t>Red – primary color for data points</a:t>
            </a:r>
          </a:p>
          <a:p>
            <a:pPr marL="742950" lvl="1" indent="-285750" defTabSz="914400">
              <a:lnSpc>
                <a:spcPct val="90000"/>
              </a:lnSpc>
              <a:spcAft>
                <a:spcPts val="600"/>
              </a:spcAft>
              <a:buClr>
                <a:schemeClr val="accent1"/>
              </a:buClr>
              <a:buFont typeface="Calibri" panose="020F0502020204030204" pitchFamily="34" charset="0"/>
              <a:buChar char="o"/>
            </a:pPr>
            <a:r>
              <a:rPr lang="en-US" sz="1500" dirty="0">
                <a:solidFill>
                  <a:schemeClr val="tx1">
                    <a:lumMod val="75000"/>
                    <a:lumOff val="25000"/>
                  </a:schemeClr>
                </a:solidFill>
              </a:rPr>
              <a:t>Blue – selection color for points and histogram</a:t>
            </a:r>
          </a:p>
          <a:p>
            <a:pPr marL="742950" lvl="1" indent="-285750" defTabSz="914400">
              <a:lnSpc>
                <a:spcPct val="90000"/>
              </a:lnSpc>
              <a:spcAft>
                <a:spcPts val="600"/>
              </a:spcAft>
              <a:buClr>
                <a:schemeClr val="accent1"/>
              </a:buClr>
              <a:buFont typeface="Calibri" panose="020F0502020204030204" pitchFamily="34" charset="0"/>
              <a:buChar char="o"/>
            </a:pPr>
            <a:r>
              <a:rPr lang="en-US" sz="1500" dirty="0">
                <a:solidFill>
                  <a:schemeClr val="tx1">
                    <a:lumMod val="75000"/>
                    <a:lumOff val="25000"/>
                  </a:schemeClr>
                </a:solidFill>
              </a:rPr>
              <a:t>Picking a proper color that sits on top of a geographic map – tricky</a:t>
            </a:r>
          </a:p>
          <a:p>
            <a:pPr marL="1200150" lvl="2" indent="-285750" defTabSz="914400">
              <a:lnSpc>
                <a:spcPct val="90000"/>
              </a:lnSpc>
              <a:spcAft>
                <a:spcPts val="600"/>
              </a:spcAft>
              <a:buClr>
                <a:schemeClr val="accent1"/>
              </a:buClr>
              <a:buFont typeface="Calibri" panose="020F0502020204030204" pitchFamily="34" charset="0"/>
              <a:buChar char="o"/>
            </a:pPr>
            <a:r>
              <a:rPr lang="en-US" sz="1500" dirty="0">
                <a:solidFill>
                  <a:schemeClr val="tx1">
                    <a:lumMod val="75000"/>
                    <a:lumOff val="25000"/>
                  </a:schemeClr>
                </a:solidFill>
              </a:rPr>
              <a:t>Underlying map contains ‘green’ foliage, ‘blue’ ocean and sea, ‘gray buildings’, </a:t>
            </a:r>
            <a:r>
              <a:rPr lang="en-US" sz="1500" dirty="0" err="1">
                <a:solidFill>
                  <a:schemeClr val="tx1">
                    <a:lumMod val="75000"/>
                    <a:lumOff val="25000"/>
                  </a:schemeClr>
                </a:solidFill>
              </a:rPr>
              <a:t>etc</a:t>
            </a:r>
            <a:endParaRPr lang="en-US" sz="1500" dirty="0">
              <a:solidFill>
                <a:schemeClr val="tx1">
                  <a:lumMod val="75000"/>
                  <a:lumOff val="25000"/>
                </a:schemeClr>
              </a:solidFill>
            </a:endParaRPr>
          </a:p>
          <a:p>
            <a:pPr marL="742950" lvl="1" indent="-285750" defTabSz="914400">
              <a:lnSpc>
                <a:spcPct val="90000"/>
              </a:lnSpc>
              <a:spcAft>
                <a:spcPts val="600"/>
              </a:spcAft>
              <a:buClr>
                <a:schemeClr val="accent1"/>
              </a:buClr>
              <a:buFont typeface="Calibri" panose="020F0502020204030204" pitchFamily="34" charset="0"/>
              <a:buChar char="o"/>
            </a:pPr>
            <a:r>
              <a:rPr lang="en-US" sz="1500" dirty="0">
                <a:solidFill>
                  <a:schemeClr val="tx1">
                    <a:lumMod val="75000"/>
                    <a:lumOff val="25000"/>
                  </a:schemeClr>
                </a:solidFill>
              </a:rPr>
              <a:t>Red – non-intrusive with background map and pops out</a:t>
            </a:r>
          </a:p>
          <a:p>
            <a:pPr marL="742950" lvl="1" indent="-285750" defTabSz="914400">
              <a:lnSpc>
                <a:spcPct val="90000"/>
              </a:lnSpc>
              <a:spcAft>
                <a:spcPts val="600"/>
              </a:spcAft>
              <a:buClr>
                <a:schemeClr val="accent1"/>
              </a:buClr>
              <a:buFont typeface="Calibri" panose="020F0502020204030204" pitchFamily="34" charset="0"/>
              <a:buChar char="o"/>
            </a:pPr>
            <a:r>
              <a:rPr lang="en-US" sz="1500" dirty="0">
                <a:solidFill>
                  <a:schemeClr val="tx1">
                    <a:lumMod val="75000"/>
                    <a:lumOff val="25000"/>
                  </a:schemeClr>
                </a:solidFill>
              </a:rPr>
              <a:t>Blue – Separation between red and blue on a pool of data points is distinct</a:t>
            </a:r>
          </a:p>
          <a:p>
            <a:pPr marL="742950" lvl="1" indent="-285750" defTabSz="914400">
              <a:lnSpc>
                <a:spcPct val="90000"/>
              </a:lnSpc>
              <a:spcAft>
                <a:spcPts val="600"/>
              </a:spcAft>
              <a:buClr>
                <a:schemeClr val="accent1"/>
              </a:buClr>
              <a:buFont typeface="Calibri" panose="020F0502020204030204" pitchFamily="34" charset="0"/>
              <a:buChar char="o"/>
            </a:pPr>
            <a:r>
              <a:rPr lang="en-US" sz="1500" dirty="0">
                <a:solidFill>
                  <a:schemeClr val="tx1">
                    <a:lumMod val="75000"/>
                    <a:lumOff val="25000"/>
                  </a:schemeClr>
                </a:solidFill>
              </a:rPr>
              <a:t>Lowered opacity on data points to provide some background reference to its location in the map</a:t>
            </a:r>
          </a:p>
        </p:txBody>
      </p:sp>
      <p:sp>
        <p:nvSpPr>
          <p:cNvPr id="40" name="Rectangle 39">
            <a:extLst>
              <a:ext uri="{FF2B5EF4-FFF2-40B4-BE49-F238E27FC236}">
                <a16:creationId xmlns:a16="http://schemas.microsoft.com/office/drawing/2014/main" id="{E95DA498-D9A2-4DA9-B9DA-B3776E08CF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2" name="Rectangle 41">
            <a:extLst>
              <a:ext uri="{FF2B5EF4-FFF2-40B4-BE49-F238E27FC236}">
                <a16:creationId xmlns:a16="http://schemas.microsoft.com/office/drawing/2014/main" id="{82A73093-4B9D-420D-B17E-52293703A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AC47C85E-1C48-4830-BCC0-5FDABB54C868}"/>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fld id="{FF3640FB-835C-4A00-B5FA-E8CE86AAFF66}" type="datetime1">
              <a:rPr lang="en-US" smtClean="0"/>
              <a:pPr defTabSz="914400">
                <a:spcAft>
                  <a:spcPts val="600"/>
                </a:spcAft>
              </a:pPr>
              <a:t>11/19/2018</a:t>
            </a:fld>
            <a:endParaRPr lang="en-US"/>
          </a:p>
        </p:txBody>
      </p:sp>
      <p:sp>
        <p:nvSpPr>
          <p:cNvPr id="3" name="Footer Placeholder 2">
            <a:extLst>
              <a:ext uri="{FF2B5EF4-FFF2-40B4-BE49-F238E27FC236}">
                <a16:creationId xmlns:a16="http://schemas.microsoft.com/office/drawing/2014/main" id="{61819B43-4A9C-4672-B653-9293F256F19A}"/>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defTabSz="914400">
              <a:spcAft>
                <a:spcPts val="600"/>
              </a:spcAft>
            </a:pPr>
            <a:r>
              <a:rPr lang="en-US" kern="1200" cap="all" baseline="0">
                <a:solidFill>
                  <a:srgbClr val="FFFFFF"/>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63F4AC98-539E-4799-9373-D36B28800CD1}"/>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99442F98-DB37-4FF4-A2E6-3B663C384E2C}" type="slidenum">
              <a:rPr lang="en-US" smtClean="0"/>
              <a:pPr defTabSz="914400">
                <a:spcAft>
                  <a:spcPts val="600"/>
                </a:spcAft>
              </a:pPr>
              <a:t>19</a:t>
            </a:fld>
            <a:endParaRPr lang="en-US"/>
          </a:p>
        </p:txBody>
      </p:sp>
    </p:spTree>
    <p:extLst>
      <p:ext uri="{BB962C8B-B14F-4D97-AF65-F5344CB8AC3E}">
        <p14:creationId xmlns:p14="http://schemas.microsoft.com/office/powerpoint/2010/main" val="3844025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4C6B2D-4345-4373-946D-378515F2528C}"/>
              </a:ext>
            </a:extLst>
          </p:cNvPr>
          <p:cNvSpPr>
            <a:spLocks noGrp="1"/>
          </p:cNvSpPr>
          <p:nvPr>
            <p:ph type="dt" sz="half" idx="10"/>
          </p:nvPr>
        </p:nvSpPr>
        <p:spPr/>
        <p:txBody>
          <a:bodyPr/>
          <a:lstStyle/>
          <a:p>
            <a:fld id="{0937DC49-ACDA-4B39-B901-EB09FDAC7DD1}" type="datetime1">
              <a:rPr lang="en-US" smtClean="0"/>
              <a:t>11/19/2018</a:t>
            </a:fld>
            <a:endParaRPr lang="en-US"/>
          </a:p>
        </p:txBody>
      </p:sp>
      <p:sp>
        <p:nvSpPr>
          <p:cNvPr id="3" name="Footer Placeholder 2">
            <a:extLst>
              <a:ext uri="{FF2B5EF4-FFF2-40B4-BE49-F238E27FC236}">
                <a16:creationId xmlns:a16="http://schemas.microsoft.com/office/drawing/2014/main" id="{42CFD86E-50C9-4E64-8E13-E4476B540CAC}"/>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D13A9EDF-EA68-4A83-9F3E-193A83E42490}"/>
              </a:ext>
            </a:extLst>
          </p:cNvPr>
          <p:cNvSpPr>
            <a:spLocks noGrp="1"/>
          </p:cNvSpPr>
          <p:nvPr>
            <p:ph type="sldNum" sz="quarter" idx="12"/>
          </p:nvPr>
        </p:nvSpPr>
        <p:spPr/>
        <p:txBody>
          <a:bodyPr/>
          <a:lstStyle/>
          <a:p>
            <a:fld id="{99442F98-DB37-4FF4-A2E6-3B663C384E2C}" type="slidenum">
              <a:rPr lang="en-US" smtClean="0"/>
              <a:t>2</a:t>
            </a:fld>
            <a:endParaRPr lang="en-US"/>
          </a:p>
        </p:txBody>
      </p:sp>
      <p:sp>
        <p:nvSpPr>
          <p:cNvPr id="6" name="TextBox 5">
            <a:extLst>
              <a:ext uri="{FF2B5EF4-FFF2-40B4-BE49-F238E27FC236}">
                <a16:creationId xmlns:a16="http://schemas.microsoft.com/office/drawing/2014/main" id="{69869470-C8AC-411C-B39E-8A66E2DABC9F}"/>
              </a:ext>
            </a:extLst>
          </p:cNvPr>
          <p:cNvSpPr txBox="1"/>
          <p:nvPr/>
        </p:nvSpPr>
        <p:spPr>
          <a:xfrm>
            <a:off x="204186" y="443884"/>
            <a:ext cx="4287915" cy="646331"/>
          </a:xfrm>
          <a:prstGeom prst="rect">
            <a:avLst/>
          </a:prstGeom>
          <a:noFill/>
        </p:spPr>
        <p:txBody>
          <a:bodyPr wrap="square" rtlCol="0">
            <a:spAutoFit/>
          </a:bodyPr>
          <a:lstStyle/>
          <a:p>
            <a:r>
              <a:rPr lang="en-US" sz="3600" dirty="0">
                <a:solidFill>
                  <a:schemeClr val="tx1">
                    <a:lumMod val="75000"/>
                    <a:lumOff val="25000"/>
                  </a:schemeClr>
                </a:solidFill>
              </a:rPr>
              <a:t>Table of Contents</a:t>
            </a:r>
          </a:p>
        </p:txBody>
      </p:sp>
      <p:sp>
        <p:nvSpPr>
          <p:cNvPr id="7" name="TextBox 6">
            <a:extLst>
              <a:ext uri="{FF2B5EF4-FFF2-40B4-BE49-F238E27FC236}">
                <a16:creationId xmlns:a16="http://schemas.microsoft.com/office/drawing/2014/main" id="{EFCDE07B-5B0D-4CF9-A5CD-F645E2554F1C}"/>
              </a:ext>
            </a:extLst>
          </p:cNvPr>
          <p:cNvSpPr txBox="1"/>
          <p:nvPr/>
        </p:nvSpPr>
        <p:spPr>
          <a:xfrm>
            <a:off x="277982" y="1280440"/>
            <a:ext cx="11896078" cy="5262979"/>
          </a:xfrm>
          <a:prstGeom prst="rect">
            <a:avLst/>
          </a:prstGeom>
          <a:noFill/>
        </p:spPr>
        <p:txBody>
          <a:bodyPr wrap="square" rtlCol="0">
            <a:spAutoFit/>
          </a:bodyPr>
          <a:lstStyle/>
          <a:p>
            <a:pPr marL="285750" indent="-285750">
              <a:buFont typeface="Arial" panose="020B0604020202020204" pitchFamily="34" charset="0"/>
              <a:buChar char="•"/>
            </a:pPr>
            <a:r>
              <a:rPr lang="en-US" sz="2400" dirty="0"/>
              <a:t>Introduction</a:t>
            </a:r>
          </a:p>
          <a:p>
            <a:pPr marL="285750" indent="-285750">
              <a:buFont typeface="Arial" panose="020B0604020202020204" pitchFamily="34" charset="0"/>
              <a:buChar char="•"/>
            </a:pPr>
            <a:r>
              <a:rPr lang="en-US" sz="2400" dirty="0"/>
              <a:t>Abstract</a:t>
            </a:r>
          </a:p>
          <a:p>
            <a:pPr marL="285750" indent="-285750">
              <a:buFont typeface="Arial" panose="020B0604020202020204" pitchFamily="34" charset="0"/>
              <a:buChar char="•"/>
            </a:pPr>
            <a:r>
              <a:rPr lang="en-US" sz="2400" dirty="0"/>
              <a:t>Related Work</a:t>
            </a:r>
          </a:p>
          <a:p>
            <a:pPr marL="285750" indent="-285750">
              <a:buFont typeface="Arial" panose="020B0604020202020204" pitchFamily="34" charset="0"/>
              <a:buChar char="•"/>
            </a:pPr>
            <a:r>
              <a:rPr lang="en-US" sz="2400" dirty="0"/>
              <a:t>Overview</a:t>
            </a:r>
          </a:p>
          <a:p>
            <a:pPr marL="285750" indent="-285750">
              <a:buFont typeface="Arial" panose="020B0604020202020204" pitchFamily="34" charset="0"/>
              <a:buChar char="•"/>
            </a:pPr>
            <a:r>
              <a:rPr lang="en-US" sz="2400" dirty="0"/>
              <a:t>Data Source</a:t>
            </a:r>
          </a:p>
          <a:p>
            <a:pPr marL="285750" indent="-285750">
              <a:buFont typeface="Arial" panose="020B0604020202020204" pitchFamily="34" charset="0"/>
              <a:buChar char="•"/>
            </a:pPr>
            <a:r>
              <a:rPr lang="en-US" sz="2400" dirty="0"/>
              <a:t>Data Abstraction</a:t>
            </a:r>
          </a:p>
          <a:p>
            <a:pPr marL="285750" indent="-285750">
              <a:buFont typeface="Arial" panose="020B0604020202020204" pitchFamily="34" charset="0"/>
              <a:buChar char="•"/>
            </a:pPr>
            <a:r>
              <a:rPr lang="en-US" sz="2400" dirty="0"/>
              <a:t>Task Abstraction</a:t>
            </a:r>
          </a:p>
          <a:p>
            <a:pPr marL="285750" indent="-285750">
              <a:buFont typeface="Arial" panose="020B0604020202020204" pitchFamily="34" charset="0"/>
              <a:buChar char="•"/>
            </a:pPr>
            <a:r>
              <a:rPr lang="en-US" sz="2400" dirty="0"/>
              <a:t>Visualization Design</a:t>
            </a:r>
          </a:p>
          <a:p>
            <a:pPr marL="285750" indent="-285750">
              <a:buFont typeface="Arial" panose="020B0604020202020204" pitchFamily="34" charset="0"/>
              <a:buChar char="•"/>
            </a:pPr>
            <a:r>
              <a:rPr lang="en-US" sz="2400" dirty="0"/>
              <a:t>Design Rationale</a:t>
            </a:r>
          </a:p>
          <a:p>
            <a:pPr marL="285750" indent="-285750">
              <a:buFont typeface="Arial" panose="020B0604020202020204" pitchFamily="34" charset="0"/>
              <a:buChar char="•"/>
            </a:pPr>
            <a:r>
              <a:rPr lang="en-US" sz="2400" dirty="0"/>
              <a:t>Evaluation</a:t>
            </a:r>
          </a:p>
          <a:p>
            <a:pPr marL="285750" indent="-285750">
              <a:buFont typeface="Arial" panose="020B0604020202020204" pitchFamily="34" charset="0"/>
              <a:buChar char="•"/>
            </a:pPr>
            <a:r>
              <a:rPr lang="en-US" sz="2400" dirty="0"/>
              <a:t>Future Work</a:t>
            </a:r>
          </a:p>
          <a:p>
            <a:pPr marL="285750" indent="-285750">
              <a:buFont typeface="Arial" panose="020B0604020202020204" pitchFamily="34" charset="0"/>
              <a:buChar char="•"/>
            </a:pPr>
            <a:r>
              <a:rPr lang="en-US" sz="2400" dirty="0"/>
              <a:t>Conclusion</a:t>
            </a:r>
          </a:p>
          <a:p>
            <a:pPr marL="285750" indent="-285750">
              <a:buFont typeface="Arial" panose="020B0604020202020204" pitchFamily="34" charset="0"/>
              <a:buChar char="•"/>
            </a:pPr>
            <a:r>
              <a:rPr lang="en-US" sz="2400" dirty="0"/>
              <a:t>References</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40053972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600B5AE2-C5CC-499C-8F2D-249888BE2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BA7A3698-B350-40E5-8475-9BCC41A089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3" name="Straight Connector 32">
            <a:extLst>
              <a:ext uri="{FF2B5EF4-FFF2-40B4-BE49-F238E27FC236}">
                <a16:creationId xmlns:a16="http://schemas.microsoft.com/office/drawing/2014/main" id="{0AC655C7-EC94-4BE6-84C8-2F9EFBBB27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35" name="Rectangle 34">
            <a:extLst>
              <a:ext uri="{FF2B5EF4-FFF2-40B4-BE49-F238E27FC236}">
                <a16:creationId xmlns:a16="http://schemas.microsoft.com/office/drawing/2014/main" id="{10162E77-11AD-44A7-84EC-40C59EEFBD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626C3AB-222F-40F7-B3EA-2E511D24CAE2}"/>
              </a:ext>
            </a:extLst>
          </p:cNvPr>
          <p:cNvSpPr txBox="1"/>
          <p:nvPr/>
        </p:nvSpPr>
        <p:spPr>
          <a:xfrm>
            <a:off x="7859485" y="634946"/>
            <a:ext cx="3690257"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kern="1200" spc="-50" baseline="0" dirty="0">
                <a:solidFill>
                  <a:schemeClr val="tx1">
                    <a:lumMod val="75000"/>
                    <a:lumOff val="25000"/>
                  </a:schemeClr>
                </a:solidFill>
                <a:latin typeface="+mj-lt"/>
                <a:ea typeface="+mj-ea"/>
                <a:cs typeface="+mj-cs"/>
              </a:rPr>
              <a:t>Design Rationale</a:t>
            </a:r>
          </a:p>
        </p:txBody>
      </p:sp>
      <p:pic>
        <p:nvPicPr>
          <p:cNvPr id="7" name="Picture 6" descr="A close up of a map&#10;&#10;Description automatically generated">
            <a:extLst>
              <a:ext uri="{FF2B5EF4-FFF2-40B4-BE49-F238E27FC236}">
                <a16:creationId xmlns:a16="http://schemas.microsoft.com/office/drawing/2014/main" id="{BBB798D7-A793-4737-A20E-4B96D5E4B789}"/>
              </a:ext>
            </a:extLst>
          </p:cNvPr>
          <p:cNvPicPr>
            <a:picLocks noChangeAspect="1"/>
          </p:cNvPicPr>
          <p:nvPr/>
        </p:nvPicPr>
        <p:blipFill rotWithShape="1">
          <a:blip r:embed="rId2"/>
          <a:srcRect l="12299" r="27568" b="2"/>
          <a:stretch/>
        </p:blipFill>
        <p:spPr>
          <a:xfrm>
            <a:off x="633999" y="640081"/>
            <a:ext cx="6909801" cy="5314406"/>
          </a:xfrm>
          <a:prstGeom prst="rect">
            <a:avLst/>
          </a:prstGeom>
        </p:spPr>
      </p:pic>
      <p:cxnSp>
        <p:nvCxnSpPr>
          <p:cNvPr id="37" name="Straight Connector 36">
            <a:extLst>
              <a:ext uri="{FF2B5EF4-FFF2-40B4-BE49-F238E27FC236}">
                <a16:creationId xmlns:a16="http://schemas.microsoft.com/office/drawing/2014/main" id="{5AB158E9-1B40-4CD6-95F0-95CA11DF7B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7A9784C-B64F-4FA3-BA16-4C9EF16CBD4E}"/>
              </a:ext>
            </a:extLst>
          </p:cNvPr>
          <p:cNvSpPr txBox="1"/>
          <p:nvPr/>
        </p:nvSpPr>
        <p:spPr>
          <a:xfrm>
            <a:off x="7859485" y="2198913"/>
            <a:ext cx="3690257" cy="3755565"/>
          </a:xfrm>
          <a:prstGeom prst="rect">
            <a:avLst/>
          </a:prstGeom>
        </p:spPr>
        <p:txBody>
          <a:bodyPr vert="horz" lIns="0" tIns="45720" rIns="0" bIns="45720" rtlCol="0">
            <a:normAutofit/>
          </a:bodyPr>
          <a:lstStyle/>
          <a:p>
            <a:pPr marL="285750" indent="-285750" defTabSz="914400">
              <a:lnSpc>
                <a:spcPct val="90000"/>
              </a:lnSpc>
              <a:spcAft>
                <a:spcPts val="600"/>
              </a:spcAft>
              <a:buClr>
                <a:schemeClr val="accent1"/>
              </a:buClr>
              <a:buFont typeface="Calibri" panose="020F0502020204030204" pitchFamily="34" charset="0"/>
              <a:buChar char="•"/>
            </a:pPr>
            <a:r>
              <a:rPr lang="en-US" sz="1400" dirty="0">
                <a:solidFill>
                  <a:schemeClr val="tx1">
                    <a:lumMod val="75000"/>
                    <a:lumOff val="25000"/>
                  </a:schemeClr>
                </a:solidFill>
              </a:rPr>
              <a:t>Data Selection</a:t>
            </a:r>
          </a:p>
          <a:p>
            <a:pPr marL="742950" lvl="1"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Hovering over circles – brings up toolkit</a:t>
            </a:r>
          </a:p>
          <a:p>
            <a:pPr marL="742950" lvl="1"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Two options – Hovering vs clicking</a:t>
            </a:r>
          </a:p>
          <a:p>
            <a:pPr marL="1200150" lvl="2"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Initial testing with clicking</a:t>
            </a:r>
          </a:p>
          <a:p>
            <a:pPr marL="1200150" lvl="2"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As per feedback, found hovering more user friendly</a:t>
            </a:r>
          </a:p>
          <a:p>
            <a:pPr marL="742950" lvl="1"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Hovering over histogram bars – toolkit</a:t>
            </a:r>
          </a:p>
          <a:p>
            <a:pPr marL="285750" indent="-285750" defTabSz="914400">
              <a:lnSpc>
                <a:spcPct val="90000"/>
              </a:lnSpc>
              <a:spcAft>
                <a:spcPts val="600"/>
              </a:spcAft>
              <a:buClr>
                <a:schemeClr val="accent1"/>
              </a:buClr>
              <a:buFont typeface="Calibri" panose="020F0502020204030204" pitchFamily="34" charset="0"/>
              <a:buChar char="•"/>
            </a:pPr>
            <a:endParaRPr lang="en-US" sz="1400" dirty="0">
              <a:solidFill>
                <a:schemeClr val="tx1">
                  <a:lumMod val="75000"/>
                  <a:lumOff val="25000"/>
                </a:schemeClr>
              </a:solidFill>
            </a:endParaRPr>
          </a:p>
          <a:p>
            <a:pPr marL="285750" indent="-285750" defTabSz="914400">
              <a:lnSpc>
                <a:spcPct val="90000"/>
              </a:lnSpc>
              <a:spcAft>
                <a:spcPts val="600"/>
              </a:spcAft>
              <a:buClr>
                <a:schemeClr val="accent1"/>
              </a:buClr>
              <a:buFont typeface="Calibri" panose="020F0502020204030204" pitchFamily="34" charset="0"/>
              <a:buChar char="•"/>
            </a:pPr>
            <a:r>
              <a:rPr lang="en-US" sz="1400" dirty="0">
                <a:solidFill>
                  <a:schemeClr val="tx1">
                    <a:lumMod val="75000"/>
                    <a:lumOff val="25000"/>
                  </a:schemeClr>
                </a:solidFill>
              </a:rPr>
              <a:t>Data Filtering</a:t>
            </a:r>
          </a:p>
          <a:p>
            <a:pPr marL="742950" lvl="1"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Clicking on individual bars of histogram</a:t>
            </a:r>
          </a:p>
          <a:p>
            <a:pPr marL="1200150" lvl="2"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Selects a particular month</a:t>
            </a:r>
          </a:p>
          <a:p>
            <a:pPr marL="1200150" lvl="2" indent="-285750" defTabSz="914400">
              <a:lnSpc>
                <a:spcPct val="90000"/>
              </a:lnSpc>
              <a:spcAft>
                <a:spcPts val="600"/>
              </a:spcAft>
              <a:buClr>
                <a:schemeClr val="accent1"/>
              </a:buClr>
              <a:buFont typeface="Calibri" panose="020F0502020204030204" pitchFamily="34" charset="0"/>
              <a:buChar char="o"/>
            </a:pPr>
            <a:r>
              <a:rPr lang="en-US" sz="1400" dirty="0">
                <a:solidFill>
                  <a:schemeClr val="tx1">
                    <a:lumMod val="75000"/>
                    <a:lumOff val="25000"/>
                  </a:schemeClr>
                </a:solidFill>
              </a:rPr>
              <a:t>Data on map gets filtered accordingly</a:t>
            </a:r>
          </a:p>
        </p:txBody>
      </p:sp>
      <p:sp>
        <p:nvSpPr>
          <p:cNvPr id="39" name="Rectangle 38">
            <a:extLst>
              <a:ext uri="{FF2B5EF4-FFF2-40B4-BE49-F238E27FC236}">
                <a16:creationId xmlns:a16="http://schemas.microsoft.com/office/drawing/2014/main" id="{6329CBCE-21AE-419D-AC1F-8ACF510A6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a:extLst>
              <a:ext uri="{FF2B5EF4-FFF2-40B4-BE49-F238E27FC236}">
                <a16:creationId xmlns:a16="http://schemas.microsoft.com/office/drawing/2014/main" id="{FF2DA012-1414-493D-888F-5D99D0BDA3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F0AF74FE-26DD-46C1-9361-8D634158ABBB}"/>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fld id="{FF3640FB-835C-4A00-B5FA-E8CE86AAFF66}" type="datetime1">
              <a:rPr lang="en-US" smtClean="0"/>
              <a:pPr defTabSz="914400">
                <a:spcAft>
                  <a:spcPts val="600"/>
                </a:spcAft>
              </a:pPr>
              <a:t>11/19/2018</a:t>
            </a:fld>
            <a:endParaRPr lang="en-US"/>
          </a:p>
        </p:txBody>
      </p:sp>
      <p:sp>
        <p:nvSpPr>
          <p:cNvPr id="3" name="Footer Placeholder 2">
            <a:extLst>
              <a:ext uri="{FF2B5EF4-FFF2-40B4-BE49-F238E27FC236}">
                <a16:creationId xmlns:a16="http://schemas.microsoft.com/office/drawing/2014/main" id="{BE9E5B1E-1BEC-440A-8B38-886CB39DFC96}"/>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defTabSz="914400">
              <a:spcAft>
                <a:spcPts val="600"/>
              </a:spcAft>
            </a:pPr>
            <a:r>
              <a:rPr lang="en-US" kern="1200" cap="all" baseline="0">
                <a:solidFill>
                  <a:srgbClr val="FFFFFF"/>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485C42B6-0973-478E-9D54-FF908A149FE1}"/>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99442F98-DB37-4FF4-A2E6-3B663C384E2C}" type="slidenum">
              <a:rPr lang="en-US" smtClean="0"/>
              <a:pPr defTabSz="914400">
                <a:spcAft>
                  <a:spcPts val="600"/>
                </a:spcAft>
              </a:pPr>
              <a:t>20</a:t>
            </a:fld>
            <a:endParaRPr lang="en-US"/>
          </a:p>
        </p:txBody>
      </p:sp>
    </p:spTree>
    <p:extLst>
      <p:ext uri="{BB962C8B-B14F-4D97-AF65-F5344CB8AC3E}">
        <p14:creationId xmlns:p14="http://schemas.microsoft.com/office/powerpoint/2010/main" val="12098982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6" name="Rectangle 73">
            <a:extLst>
              <a:ext uri="{FF2B5EF4-FFF2-40B4-BE49-F238E27FC236}">
                <a16:creationId xmlns:a16="http://schemas.microsoft.com/office/drawing/2014/main" id="{13FE9996-7EAC-4679-B37D-C1045F42F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 name="Rectangle 75">
            <a:extLst>
              <a:ext uri="{FF2B5EF4-FFF2-40B4-BE49-F238E27FC236}">
                <a16:creationId xmlns:a16="http://schemas.microsoft.com/office/drawing/2014/main" id="{761DF1FE-5CC8-43D2-A76C-93C76EEDE1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8" name="Straight Connector 77">
            <a:extLst>
              <a:ext uri="{FF2B5EF4-FFF2-40B4-BE49-F238E27FC236}">
                <a16:creationId xmlns:a16="http://schemas.microsoft.com/office/drawing/2014/main" id="{E161BEBD-A23C-409E-ABC7-73F9EDC02F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89" name="Rectangle 79">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90" name="Rectangle 81">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extBox 4">
            <a:extLst>
              <a:ext uri="{FF2B5EF4-FFF2-40B4-BE49-F238E27FC236}">
                <a16:creationId xmlns:a16="http://schemas.microsoft.com/office/drawing/2014/main" id="{BEE0EC1F-EABB-4965-B49E-2D9C7F19B8FC}"/>
              </a:ext>
            </a:extLst>
          </p:cNvPr>
          <p:cNvSpPr txBox="1"/>
          <p:nvPr/>
        </p:nvSpPr>
        <p:spPr>
          <a:xfrm>
            <a:off x="492370" y="605896"/>
            <a:ext cx="3084844" cy="5646208"/>
          </a:xfrm>
          <a:prstGeom prst="rect">
            <a:avLst/>
          </a:prstGeom>
        </p:spPr>
        <p:txBody>
          <a:bodyPr vert="horz" lIns="91440" tIns="45720" rIns="91440" bIns="45720" rtlCol="0" anchor="ctr">
            <a:normAutofit/>
          </a:bodyPr>
          <a:lstStyle/>
          <a:p>
            <a:pPr defTabSz="914400">
              <a:lnSpc>
                <a:spcPct val="85000"/>
              </a:lnSpc>
              <a:spcBef>
                <a:spcPct val="0"/>
              </a:spcBef>
              <a:spcAft>
                <a:spcPts val="600"/>
              </a:spcAft>
            </a:pPr>
            <a:r>
              <a:rPr lang="en-US" sz="3600" spc="-50">
                <a:solidFill>
                  <a:srgbClr val="FFFFFF"/>
                </a:solidFill>
                <a:latin typeface="+mj-lt"/>
                <a:ea typeface="+mj-ea"/>
                <a:cs typeface="+mj-cs"/>
              </a:rPr>
              <a:t>Future Work</a:t>
            </a:r>
          </a:p>
        </p:txBody>
      </p:sp>
      <p:sp>
        <p:nvSpPr>
          <p:cNvPr id="2" name="Date Placeholder 1">
            <a:extLst>
              <a:ext uri="{FF2B5EF4-FFF2-40B4-BE49-F238E27FC236}">
                <a16:creationId xmlns:a16="http://schemas.microsoft.com/office/drawing/2014/main" id="{57937756-5DB4-4314-9F15-76EBD5E093FB}"/>
              </a:ext>
            </a:extLst>
          </p:cNvPr>
          <p:cNvSpPr>
            <a:spLocks noGrp="1"/>
          </p:cNvSpPr>
          <p:nvPr>
            <p:ph type="dt" sz="half" idx="10"/>
          </p:nvPr>
        </p:nvSpPr>
        <p:spPr>
          <a:xfrm>
            <a:off x="492370" y="6459785"/>
            <a:ext cx="1735371" cy="365125"/>
          </a:xfrm>
        </p:spPr>
        <p:txBody>
          <a:bodyPr vert="horz" lIns="91440" tIns="45720" rIns="91440" bIns="45720" rtlCol="0" anchor="ctr">
            <a:normAutofit/>
          </a:bodyPr>
          <a:lstStyle/>
          <a:p>
            <a:pPr>
              <a:spcAft>
                <a:spcPts val="600"/>
              </a:spcAft>
            </a:pPr>
            <a:fld id="{FF3640FB-835C-4A00-B5FA-E8CE86AAFF66}" type="datetime1">
              <a:rPr lang="en-US" smtClean="0"/>
              <a:pPr>
                <a:spcAft>
                  <a:spcPts val="600"/>
                </a:spcAft>
              </a:pPr>
              <a:t>11/19/2018</a:t>
            </a:fld>
            <a:endParaRPr lang="en-US"/>
          </a:p>
        </p:txBody>
      </p:sp>
      <p:sp>
        <p:nvSpPr>
          <p:cNvPr id="91" name="Rectangle 83">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 name="TextBox 5">
            <a:extLst>
              <a:ext uri="{FF2B5EF4-FFF2-40B4-BE49-F238E27FC236}">
                <a16:creationId xmlns:a16="http://schemas.microsoft.com/office/drawing/2014/main" id="{2396B6C4-0635-4424-857D-2B227E02B615}"/>
              </a:ext>
            </a:extLst>
          </p:cNvPr>
          <p:cNvSpPr txBox="1"/>
          <p:nvPr/>
        </p:nvSpPr>
        <p:spPr>
          <a:xfrm>
            <a:off x="4742016" y="605896"/>
            <a:ext cx="6413663" cy="5646208"/>
          </a:xfrm>
          <a:prstGeom prst="rect">
            <a:avLst/>
          </a:prstGeom>
        </p:spPr>
        <p:txBody>
          <a:bodyPr vert="horz" lIns="0" tIns="45720" rIns="0" bIns="45720" rtlCol="0" anchor="ctr">
            <a:normAutofit/>
          </a:bodyPr>
          <a:lstStyle/>
          <a:p>
            <a:pPr defTabSz="914400">
              <a:lnSpc>
                <a:spcPct val="90000"/>
              </a:lnSpc>
              <a:spcAft>
                <a:spcPts val="600"/>
              </a:spcAft>
              <a:buClr>
                <a:schemeClr val="accent1"/>
              </a:buClr>
              <a:buFont typeface="Calibri" panose="020F0502020204030204" pitchFamily="34" charset="0"/>
            </a:pPr>
            <a:r>
              <a:rPr lang="en-US" sz="1500" dirty="0">
                <a:solidFill>
                  <a:schemeClr val="tx1">
                    <a:lumMod val="75000"/>
                    <a:lumOff val="25000"/>
                  </a:schemeClr>
                </a:solidFill>
              </a:rPr>
              <a:t>Moving forward, several additions/enhancements to be done</a:t>
            </a:r>
          </a:p>
          <a:p>
            <a:pPr defTabSz="914400">
              <a:lnSpc>
                <a:spcPct val="90000"/>
              </a:lnSpc>
              <a:spcAft>
                <a:spcPts val="600"/>
              </a:spcAft>
              <a:buClr>
                <a:schemeClr val="accent1"/>
              </a:buClr>
              <a:buFont typeface="Calibri" panose="020F0502020204030204" pitchFamily="34" charset="0"/>
            </a:pPr>
            <a:endParaRPr lang="en-US" sz="1500" dirty="0">
              <a:solidFill>
                <a:schemeClr val="tx1">
                  <a:lumMod val="75000"/>
                  <a:lumOff val="25000"/>
                </a:schemeClr>
              </a:solidFill>
            </a:endParaRPr>
          </a:p>
          <a:p>
            <a:pPr marL="285750"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Complete unmet milestones</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Implement a brush filter over the time histogram</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Addition of revenue information encoding</a:t>
            </a:r>
          </a:p>
          <a:p>
            <a:pPr marL="742950" lvl="1" indent="-285750" defTabSz="914400">
              <a:lnSpc>
                <a:spcPct val="90000"/>
              </a:lnSpc>
              <a:spcAft>
                <a:spcPts val="600"/>
              </a:spcAft>
              <a:buClr>
                <a:schemeClr val="accent1"/>
              </a:buClr>
              <a:buFont typeface="Calibri" panose="020F0502020204030204" pitchFamily="34" charset="0"/>
              <a:buChar char="•"/>
            </a:pPr>
            <a:endParaRPr lang="en-US" sz="1500" dirty="0">
              <a:solidFill>
                <a:schemeClr val="tx1">
                  <a:lumMod val="75000"/>
                  <a:lumOff val="25000"/>
                </a:schemeClr>
              </a:solidFill>
            </a:endParaRPr>
          </a:p>
          <a:p>
            <a:pPr marL="285750"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Run the visualization over a server with the data being stored in a backend database</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Faster</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Scalable</a:t>
            </a:r>
          </a:p>
          <a:p>
            <a:pPr marL="742950" lvl="1" indent="-285750" defTabSz="914400">
              <a:lnSpc>
                <a:spcPct val="90000"/>
              </a:lnSpc>
              <a:spcAft>
                <a:spcPts val="600"/>
              </a:spcAft>
              <a:buClr>
                <a:schemeClr val="accent1"/>
              </a:buClr>
              <a:buFont typeface="Calibri" panose="020F0502020204030204" pitchFamily="34" charset="0"/>
              <a:buChar char="•"/>
            </a:pPr>
            <a:endParaRPr lang="en-US" sz="1500" dirty="0">
              <a:solidFill>
                <a:schemeClr val="tx1">
                  <a:lumMod val="75000"/>
                  <a:lumOff val="25000"/>
                </a:schemeClr>
              </a:solidFill>
            </a:endParaRPr>
          </a:p>
          <a:p>
            <a:pPr marL="285750"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Improved data parsing and cleansing</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Current raw data to .</a:t>
            </a:r>
            <a:r>
              <a:rPr lang="en-US" sz="1500" dirty="0" err="1">
                <a:solidFill>
                  <a:schemeClr val="tx1">
                    <a:lumMod val="75000"/>
                    <a:lumOff val="25000"/>
                  </a:schemeClr>
                </a:solidFill>
              </a:rPr>
              <a:t>js</a:t>
            </a:r>
            <a:r>
              <a:rPr lang="en-US" sz="1500" dirty="0">
                <a:solidFill>
                  <a:schemeClr val="tx1">
                    <a:lumMod val="75000"/>
                    <a:lumOff val="25000"/>
                  </a:schemeClr>
                </a:solidFill>
              </a:rPr>
              <a:t> array conversion is crude. Makes visualization slower</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Modularize, optimize and run it over a single script.</a:t>
            </a:r>
          </a:p>
          <a:p>
            <a:pPr marL="742950" lvl="1" indent="-285750" defTabSz="914400">
              <a:lnSpc>
                <a:spcPct val="90000"/>
              </a:lnSpc>
              <a:spcAft>
                <a:spcPts val="600"/>
              </a:spcAft>
              <a:buClr>
                <a:schemeClr val="accent1"/>
              </a:buClr>
              <a:buFont typeface="Calibri" panose="020F0502020204030204" pitchFamily="34" charset="0"/>
              <a:buChar char="•"/>
            </a:pPr>
            <a:endParaRPr lang="en-US" sz="1500" dirty="0">
              <a:solidFill>
                <a:schemeClr val="tx1">
                  <a:lumMod val="75000"/>
                  <a:lumOff val="25000"/>
                </a:schemeClr>
              </a:solidFill>
            </a:endParaRPr>
          </a:p>
          <a:p>
            <a:pPr marL="285750"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Possible enhancement</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Overlay a line graph showing weather information over the histogram for individual months.</a:t>
            </a:r>
          </a:p>
          <a:p>
            <a:pPr marL="742950" lvl="1" indent="-285750" defTabSz="914400">
              <a:lnSpc>
                <a:spcPct val="90000"/>
              </a:lnSpc>
              <a:spcAft>
                <a:spcPts val="600"/>
              </a:spcAft>
              <a:buClr>
                <a:schemeClr val="accent1"/>
              </a:buClr>
              <a:buFont typeface="Calibri" panose="020F0502020204030204" pitchFamily="34" charset="0"/>
              <a:buChar char="•"/>
            </a:pPr>
            <a:r>
              <a:rPr lang="en-US" sz="1500" dirty="0">
                <a:solidFill>
                  <a:schemeClr val="tx1">
                    <a:lumMod val="75000"/>
                    <a:lumOff val="25000"/>
                  </a:schemeClr>
                </a:solidFill>
              </a:rPr>
              <a:t>Relation between bike rents and weather</a:t>
            </a:r>
          </a:p>
          <a:p>
            <a:pPr marL="742950" lvl="1" indent="-285750" defTabSz="914400">
              <a:lnSpc>
                <a:spcPct val="90000"/>
              </a:lnSpc>
              <a:spcAft>
                <a:spcPts val="600"/>
              </a:spcAft>
              <a:buClr>
                <a:schemeClr val="accent1"/>
              </a:buClr>
              <a:buFont typeface="Calibri" panose="020F0502020204030204" pitchFamily="34" charset="0"/>
              <a:buChar char="•"/>
            </a:pPr>
            <a:endParaRPr lang="en-US" sz="1500" dirty="0">
              <a:solidFill>
                <a:schemeClr val="tx1">
                  <a:lumMod val="75000"/>
                  <a:lumOff val="25000"/>
                </a:schemeClr>
              </a:solidFill>
            </a:endParaRPr>
          </a:p>
        </p:txBody>
      </p:sp>
      <p:sp>
        <p:nvSpPr>
          <p:cNvPr id="3" name="Footer Placeholder 2">
            <a:extLst>
              <a:ext uri="{FF2B5EF4-FFF2-40B4-BE49-F238E27FC236}">
                <a16:creationId xmlns:a16="http://schemas.microsoft.com/office/drawing/2014/main" id="{79A2F3DE-8795-40E4-8375-7140D9D23226}"/>
              </a:ext>
            </a:extLst>
          </p:cNvPr>
          <p:cNvSpPr>
            <a:spLocks noGrp="1"/>
          </p:cNvSpPr>
          <p:nvPr>
            <p:ph type="ftr" sz="quarter" idx="11"/>
          </p:nvPr>
        </p:nvSpPr>
        <p:spPr>
          <a:xfrm>
            <a:off x="4742017" y="6459785"/>
            <a:ext cx="5105169" cy="365125"/>
          </a:xfrm>
        </p:spPr>
        <p:txBody>
          <a:bodyPr vert="horz" lIns="91440" tIns="45720" rIns="91440" bIns="45720" rtlCol="0" anchor="ctr">
            <a:normAutofit/>
          </a:bodyPr>
          <a:lstStyle/>
          <a:p>
            <a:pPr algn="l">
              <a:spcAft>
                <a:spcPts val="600"/>
              </a:spcAft>
            </a:pPr>
            <a:r>
              <a:rPr lang="en-US" kern="1200" cap="all" baseline="0">
                <a:solidFill>
                  <a:schemeClr val="tx2"/>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34291340-E186-400D-80A8-29F1D66000F0}"/>
              </a:ext>
            </a:extLst>
          </p:cNvPr>
          <p:cNvSpPr>
            <a:spLocks noGrp="1"/>
          </p:cNvSpPr>
          <p:nvPr>
            <p:ph type="sldNum" sz="quarter" idx="12"/>
          </p:nvPr>
        </p:nvSpPr>
        <p:spPr>
          <a:xfrm>
            <a:off x="10123055" y="6459785"/>
            <a:ext cx="1089428" cy="365125"/>
          </a:xfrm>
        </p:spPr>
        <p:txBody>
          <a:bodyPr vert="horz" lIns="91440" tIns="45720" rIns="91440" bIns="45720" rtlCol="0" anchor="ctr">
            <a:normAutofit/>
          </a:bodyPr>
          <a:lstStyle/>
          <a:p>
            <a:pPr>
              <a:spcAft>
                <a:spcPts val="600"/>
              </a:spcAft>
            </a:pPr>
            <a:fld id="{99442F98-DB37-4FF4-A2E6-3B663C384E2C}" type="slidenum">
              <a:rPr lang="en-US" smtClean="0">
                <a:solidFill>
                  <a:schemeClr val="tx2"/>
                </a:solidFill>
              </a:rPr>
              <a:pPr>
                <a:spcAft>
                  <a:spcPts val="600"/>
                </a:spcAft>
              </a:pPr>
              <a:t>21</a:t>
            </a:fld>
            <a:endParaRPr lang="en-US">
              <a:solidFill>
                <a:schemeClr val="tx2"/>
              </a:solidFill>
            </a:endParaRPr>
          </a:p>
        </p:txBody>
      </p:sp>
    </p:spTree>
    <p:extLst>
      <p:ext uri="{BB962C8B-B14F-4D97-AF65-F5344CB8AC3E}">
        <p14:creationId xmlns:p14="http://schemas.microsoft.com/office/powerpoint/2010/main" val="2030550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0481B3-9996-4C5D-BEB2-7AD4EDE6CB56}"/>
              </a:ext>
            </a:extLst>
          </p:cNvPr>
          <p:cNvSpPr>
            <a:spLocks noGrp="1"/>
          </p:cNvSpPr>
          <p:nvPr>
            <p:ph type="dt" sz="half" idx="10"/>
          </p:nvPr>
        </p:nvSpPr>
        <p:spPr>
          <a:xfrm>
            <a:off x="1097280" y="6459785"/>
            <a:ext cx="2472271" cy="365125"/>
          </a:xfrm>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1CCB99C2-0482-408A-8618-A4AB8DBD1219}"/>
              </a:ext>
            </a:extLst>
          </p:cNvPr>
          <p:cNvSpPr>
            <a:spLocks noGrp="1"/>
          </p:cNvSpPr>
          <p:nvPr>
            <p:ph type="ftr" sz="quarter" idx="11"/>
          </p:nvPr>
        </p:nvSpPr>
        <p:spPr>
          <a:xfrm>
            <a:off x="3686185" y="6459785"/>
            <a:ext cx="4822804" cy="365125"/>
          </a:xfrm>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00FE6281-4C14-4C5F-A1C3-AB05A5C8B5CD}"/>
              </a:ext>
            </a:extLst>
          </p:cNvPr>
          <p:cNvSpPr>
            <a:spLocks noGrp="1"/>
          </p:cNvSpPr>
          <p:nvPr>
            <p:ph type="sldNum" sz="quarter" idx="12"/>
          </p:nvPr>
        </p:nvSpPr>
        <p:spPr>
          <a:xfrm>
            <a:off x="9900458" y="6459785"/>
            <a:ext cx="1312025" cy="365125"/>
          </a:xfrm>
        </p:spPr>
        <p:txBody>
          <a:bodyPr/>
          <a:lstStyle/>
          <a:p>
            <a:fld id="{99442F98-DB37-4FF4-A2E6-3B663C384E2C}" type="slidenum">
              <a:rPr lang="en-US" smtClean="0"/>
              <a:t>22</a:t>
            </a:fld>
            <a:endParaRPr lang="en-US"/>
          </a:p>
        </p:txBody>
      </p:sp>
      <p:sp>
        <p:nvSpPr>
          <p:cNvPr id="5" name="TextBox 4">
            <a:extLst>
              <a:ext uri="{FF2B5EF4-FFF2-40B4-BE49-F238E27FC236}">
                <a16:creationId xmlns:a16="http://schemas.microsoft.com/office/drawing/2014/main" id="{3AB784CC-1A6A-4FB0-955D-9904194BC52A}"/>
              </a:ext>
            </a:extLst>
          </p:cNvPr>
          <p:cNvSpPr txBox="1"/>
          <p:nvPr/>
        </p:nvSpPr>
        <p:spPr>
          <a:xfrm>
            <a:off x="701336" y="275207"/>
            <a:ext cx="10789328" cy="646331"/>
          </a:xfrm>
          <a:prstGeom prst="rect">
            <a:avLst/>
          </a:prstGeom>
          <a:noFill/>
        </p:spPr>
        <p:txBody>
          <a:bodyPr wrap="square" rtlCol="0">
            <a:spAutoFit/>
          </a:bodyPr>
          <a:lstStyle/>
          <a:p>
            <a:r>
              <a:rPr lang="en-US" sz="3600" dirty="0">
                <a:solidFill>
                  <a:schemeClr val="tx1">
                    <a:lumMod val="75000"/>
                    <a:lumOff val="25000"/>
                  </a:schemeClr>
                </a:solidFill>
              </a:rPr>
              <a:t>Evaluation</a:t>
            </a:r>
          </a:p>
        </p:txBody>
      </p:sp>
      <p:sp>
        <p:nvSpPr>
          <p:cNvPr id="6" name="TextBox 5">
            <a:extLst>
              <a:ext uri="{FF2B5EF4-FFF2-40B4-BE49-F238E27FC236}">
                <a16:creationId xmlns:a16="http://schemas.microsoft.com/office/drawing/2014/main" id="{9162D3A8-4F2D-4740-944D-F1C03D5A6D0A}"/>
              </a:ext>
            </a:extLst>
          </p:cNvPr>
          <p:cNvSpPr txBox="1"/>
          <p:nvPr/>
        </p:nvSpPr>
        <p:spPr>
          <a:xfrm>
            <a:off x="843379" y="994299"/>
            <a:ext cx="10789328" cy="5355312"/>
          </a:xfrm>
          <a:prstGeom prst="rect">
            <a:avLst/>
          </a:prstGeom>
          <a:noFill/>
        </p:spPr>
        <p:txBody>
          <a:bodyPr wrap="square" rtlCol="0">
            <a:spAutoFit/>
          </a:bodyPr>
          <a:lstStyle/>
          <a:p>
            <a:r>
              <a:rPr lang="en-US" dirty="0"/>
              <a:t>In a broad sense, this is an Application Based Visualization Project.</a:t>
            </a:r>
          </a:p>
          <a:p>
            <a:endParaRPr lang="en-US" dirty="0"/>
          </a:p>
          <a:p>
            <a:r>
              <a:rPr lang="en-US" dirty="0"/>
              <a:t>Primary evaluation method: </a:t>
            </a:r>
            <a:r>
              <a:rPr lang="en-US" b="1" dirty="0"/>
              <a:t>User test surveys:</a:t>
            </a:r>
            <a:r>
              <a:rPr lang="en-US" dirty="0"/>
              <a:t> Group of 4-5 people </a:t>
            </a:r>
            <a:endParaRPr lang="en-US" b="1" dirty="0"/>
          </a:p>
          <a:p>
            <a:endParaRPr lang="en-US" b="1" dirty="0"/>
          </a:p>
          <a:p>
            <a:r>
              <a:rPr lang="en-US" dirty="0"/>
              <a:t>Two step evaluation process:</a:t>
            </a:r>
          </a:p>
          <a:p>
            <a:endParaRPr lang="en-US" dirty="0"/>
          </a:p>
          <a:p>
            <a:pPr marL="342900" indent="-342900">
              <a:buFont typeface="+mj-lt"/>
              <a:buAutoNum type="arabicPeriod"/>
            </a:pPr>
            <a:r>
              <a:rPr lang="en-US" dirty="0"/>
              <a:t>User Q&amp;A</a:t>
            </a:r>
          </a:p>
          <a:p>
            <a:pPr marL="800100" lvl="1" indent="-342900">
              <a:buFont typeface="Arial" panose="020B0604020202020204" pitchFamily="34" charset="0"/>
              <a:buChar char="•"/>
            </a:pPr>
            <a:r>
              <a:rPr lang="en-US" dirty="0"/>
              <a:t>Open-ended questions</a:t>
            </a:r>
          </a:p>
          <a:p>
            <a:pPr marL="1257300" lvl="2" indent="-342900">
              <a:buFont typeface="Courier New" panose="02070309020205020404" pitchFamily="49" charset="0"/>
              <a:buChar char="o"/>
            </a:pPr>
            <a:r>
              <a:rPr lang="en-US" dirty="0"/>
              <a:t>What can you infer from the visualization at a first glance?</a:t>
            </a:r>
          </a:p>
          <a:p>
            <a:pPr marL="1257300" lvl="2" indent="-342900">
              <a:buFont typeface="Courier New" panose="02070309020205020404" pitchFamily="49" charset="0"/>
              <a:buChar char="o"/>
            </a:pPr>
            <a:r>
              <a:rPr lang="en-US" dirty="0"/>
              <a:t>What do you think this visualization is trying to achieve?</a:t>
            </a:r>
          </a:p>
          <a:p>
            <a:pPr marL="1257300" lvl="2" indent="-342900">
              <a:buFont typeface="Courier New" panose="02070309020205020404" pitchFamily="49" charset="0"/>
              <a:buChar char="o"/>
            </a:pPr>
            <a:r>
              <a:rPr lang="en-US" dirty="0"/>
              <a:t>Does the visualization look appealing to you when you first see it?</a:t>
            </a:r>
          </a:p>
          <a:p>
            <a:pPr marL="1257300" lvl="2" indent="-342900">
              <a:buFont typeface="Courier New" panose="02070309020205020404" pitchFamily="49" charset="0"/>
              <a:buChar char="o"/>
            </a:pPr>
            <a:r>
              <a:rPr lang="en-US" dirty="0"/>
              <a:t>Do you think the visualization fulfill its initial objective?</a:t>
            </a:r>
          </a:p>
          <a:p>
            <a:pPr marL="800100" lvl="1" indent="-342900">
              <a:buFont typeface="Courier New" panose="02070309020205020404" pitchFamily="49" charset="0"/>
              <a:buChar char="o"/>
            </a:pPr>
            <a:r>
              <a:rPr lang="en-US" dirty="0"/>
              <a:t>Close-ended questions</a:t>
            </a:r>
          </a:p>
          <a:p>
            <a:pPr marL="1257300" lvl="2" indent="-342900">
              <a:buFont typeface="Courier New" panose="02070309020205020404" pitchFamily="49" charset="0"/>
              <a:buChar char="o"/>
            </a:pPr>
            <a:r>
              <a:rPr lang="en-US" dirty="0"/>
              <a:t>Which area of LA has more bike stations?</a:t>
            </a:r>
          </a:p>
          <a:p>
            <a:pPr marL="1257300" lvl="2" indent="-342900">
              <a:buFont typeface="Courier New" panose="02070309020205020404" pitchFamily="49" charset="0"/>
              <a:buChar char="o"/>
            </a:pPr>
            <a:r>
              <a:rPr lang="en-US" dirty="0"/>
              <a:t>How are the bike rents distributed across a certain area of bike stations?</a:t>
            </a:r>
          </a:p>
          <a:p>
            <a:pPr marL="1257300" lvl="2" indent="-342900">
              <a:buFont typeface="Courier New" panose="02070309020205020404" pitchFamily="49" charset="0"/>
              <a:buChar char="o"/>
            </a:pPr>
            <a:r>
              <a:rPr lang="en-US" dirty="0"/>
              <a:t>What overall trend can be inferred from the bike rent data?</a:t>
            </a:r>
          </a:p>
          <a:p>
            <a:pPr marL="1257300" lvl="2" indent="-342900">
              <a:buFont typeface="Courier New" panose="02070309020205020404" pitchFamily="49" charset="0"/>
              <a:buChar char="o"/>
            </a:pPr>
            <a:r>
              <a:rPr lang="en-US" dirty="0"/>
              <a:t>Is the bike rent system equally distributed around the city? Where is it most popular? </a:t>
            </a:r>
          </a:p>
          <a:p>
            <a:pPr marL="1257300" lvl="2" indent="-342900">
              <a:buFont typeface="Courier New" panose="02070309020205020404" pitchFamily="49" charset="0"/>
              <a:buChar char="o"/>
            </a:pPr>
            <a:r>
              <a:rPr lang="en-US" dirty="0"/>
              <a:t>Are there any outliers in the bike share data?</a:t>
            </a:r>
          </a:p>
          <a:p>
            <a:endParaRPr lang="en-US" dirty="0"/>
          </a:p>
        </p:txBody>
      </p:sp>
    </p:spTree>
    <p:extLst>
      <p:ext uri="{BB962C8B-B14F-4D97-AF65-F5344CB8AC3E}">
        <p14:creationId xmlns:p14="http://schemas.microsoft.com/office/powerpoint/2010/main" val="33704614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 name="Rectangle 36">
            <a:extLst>
              <a:ext uri="{FF2B5EF4-FFF2-40B4-BE49-F238E27FC236}">
                <a16:creationId xmlns:a16="http://schemas.microsoft.com/office/drawing/2014/main" id="{7D379150-F6B4-45C8-BE10-6B278AD40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2" name="Rectangle 38">
            <a:extLst>
              <a:ext uri="{FF2B5EF4-FFF2-40B4-BE49-F238E27FC236}">
                <a16:creationId xmlns:a16="http://schemas.microsoft.com/office/drawing/2014/main" id="{5FFCF544-A370-4A5D-A95F-CA6E0E719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3" name="Straight Connector 40">
            <a:extLst>
              <a:ext uri="{FF2B5EF4-FFF2-40B4-BE49-F238E27FC236}">
                <a16:creationId xmlns:a16="http://schemas.microsoft.com/office/drawing/2014/main" id="{6EEB3B97-A638-498B-8083-54191CE71E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54" name="Rectangle 42">
            <a:extLst>
              <a:ext uri="{FF2B5EF4-FFF2-40B4-BE49-F238E27FC236}">
                <a16:creationId xmlns:a16="http://schemas.microsoft.com/office/drawing/2014/main" id="{52ABB703-2B0E-4C3B-B4A2-F3973548E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AB784CC-1A6A-4FB0-955D-9904194BC52A}"/>
              </a:ext>
            </a:extLst>
          </p:cNvPr>
          <p:cNvSpPr txBox="1"/>
          <p:nvPr/>
        </p:nvSpPr>
        <p:spPr>
          <a:xfrm>
            <a:off x="6411685" y="634946"/>
            <a:ext cx="5127171"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spc="-50">
                <a:solidFill>
                  <a:schemeClr val="tx1">
                    <a:lumMod val="75000"/>
                    <a:lumOff val="25000"/>
                  </a:schemeClr>
                </a:solidFill>
                <a:latin typeface="+mj-lt"/>
                <a:ea typeface="+mj-ea"/>
                <a:cs typeface="+mj-cs"/>
              </a:rPr>
              <a:t>Evaluation</a:t>
            </a:r>
          </a:p>
        </p:txBody>
      </p:sp>
      <p:pic>
        <p:nvPicPr>
          <p:cNvPr id="7" name="Picture 6" descr="A close up of a map&#10;&#10;Description automatically generated">
            <a:extLst>
              <a:ext uri="{FF2B5EF4-FFF2-40B4-BE49-F238E27FC236}">
                <a16:creationId xmlns:a16="http://schemas.microsoft.com/office/drawing/2014/main" id="{59405E86-B6F2-448D-B79C-644859E6EFD4}"/>
              </a:ext>
            </a:extLst>
          </p:cNvPr>
          <p:cNvPicPr>
            <a:picLocks noChangeAspect="1"/>
          </p:cNvPicPr>
          <p:nvPr/>
        </p:nvPicPr>
        <p:blipFill>
          <a:blip r:embed="rId2"/>
          <a:stretch>
            <a:fillRect/>
          </a:stretch>
        </p:blipFill>
        <p:spPr>
          <a:xfrm>
            <a:off x="643192" y="1994661"/>
            <a:ext cx="5451627" cy="2548636"/>
          </a:xfrm>
          <a:prstGeom prst="rect">
            <a:avLst/>
          </a:prstGeom>
        </p:spPr>
      </p:pic>
      <p:cxnSp>
        <p:nvCxnSpPr>
          <p:cNvPr id="55" name="Straight Connector 44">
            <a:extLst>
              <a:ext uri="{FF2B5EF4-FFF2-40B4-BE49-F238E27FC236}">
                <a16:creationId xmlns:a16="http://schemas.microsoft.com/office/drawing/2014/main" id="{9C21570E-E159-49A6-9891-FA397B7A92D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11684" y="2086188"/>
            <a:ext cx="474880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9162D3A8-4F2D-4740-944D-F1C03D5A6D0A}"/>
              </a:ext>
            </a:extLst>
          </p:cNvPr>
          <p:cNvSpPr txBox="1"/>
          <p:nvPr/>
        </p:nvSpPr>
        <p:spPr>
          <a:xfrm>
            <a:off x="6411684" y="2198914"/>
            <a:ext cx="5127172" cy="3670180"/>
          </a:xfrm>
          <a:prstGeom prst="rect">
            <a:avLst/>
          </a:prstGeom>
        </p:spPr>
        <p:txBody>
          <a:bodyPr vert="horz" lIns="0" tIns="45720" rIns="0" bIns="45720" rtlCol="0">
            <a:normAutofit/>
          </a:bodyPr>
          <a:lstStyle/>
          <a:p>
            <a:pPr defTabSz="914400">
              <a:lnSpc>
                <a:spcPct val="90000"/>
              </a:lnSpc>
              <a:spcAft>
                <a:spcPts val="600"/>
              </a:spcAft>
              <a:buClr>
                <a:schemeClr val="accent1"/>
              </a:buClr>
              <a:buFont typeface="Calibri" panose="020F0502020204030204" pitchFamily="34" charset="0"/>
            </a:pPr>
            <a:r>
              <a:rPr lang="en-US" sz="1100">
                <a:solidFill>
                  <a:schemeClr val="tx1">
                    <a:lumMod val="75000"/>
                    <a:lumOff val="25000"/>
                  </a:schemeClr>
                </a:solidFill>
              </a:rPr>
              <a:t>Two step evaluation process:</a:t>
            </a:r>
          </a:p>
          <a:p>
            <a:pPr defTabSz="914400">
              <a:lnSpc>
                <a:spcPct val="90000"/>
              </a:lnSpc>
              <a:spcAft>
                <a:spcPts val="600"/>
              </a:spcAft>
              <a:buClr>
                <a:schemeClr val="accent1"/>
              </a:buClr>
              <a:buFont typeface="Calibri" panose="020F0502020204030204" pitchFamily="34" charset="0"/>
            </a:pPr>
            <a:endParaRPr lang="en-US" sz="1100">
              <a:solidFill>
                <a:schemeClr val="tx1">
                  <a:lumMod val="75000"/>
                  <a:lumOff val="25000"/>
                </a:schemeClr>
              </a:solidFill>
            </a:endParaRPr>
          </a:p>
          <a:p>
            <a:pPr marL="342900" indent="-342900" defTabSz="914400">
              <a:lnSpc>
                <a:spcPct val="90000"/>
              </a:lnSpc>
              <a:spcAft>
                <a:spcPts val="600"/>
              </a:spcAft>
              <a:buClr>
                <a:schemeClr val="accent1"/>
              </a:buClr>
              <a:buFont typeface="Calibri" panose="020F0502020204030204" pitchFamily="34" charset="0"/>
              <a:buAutoNum type="arabicPeriod" startAt="2"/>
            </a:pPr>
            <a:r>
              <a:rPr lang="en-US" sz="1100">
                <a:solidFill>
                  <a:schemeClr val="tx1">
                    <a:lumMod val="75000"/>
                    <a:lumOff val="25000"/>
                  </a:schemeClr>
                </a:solidFill>
              </a:rPr>
              <a:t>Visualization Comparison</a:t>
            </a:r>
          </a:p>
          <a:p>
            <a:pPr marL="800100" lvl="1" indent="-342900" defTabSz="914400">
              <a:lnSpc>
                <a:spcPct val="90000"/>
              </a:lnSpc>
              <a:spcAft>
                <a:spcPts val="600"/>
              </a:spcAft>
              <a:buClr>
                <a:schemeClr val="accent1"/>
              </a:buClr>
              <a:buFont typeface="Calibri" panose="020F0502020204030204" pitchFamily="34" charset="0"/>
              <a:buChar char="•"/>
            </a:pPr>
            <a:r>
              <a:rPr lang="en-US" sz="1100">
                <a:solidFill>
                  <a:schemeClr val="tx1">
                    <a:lumMod val="75000"/>
                    <a:lumOff val="25000"/>
                  </a:schemeClr>
                </a:solidFill>
              </a:rPr>
              <a:t>Provide survey participants with two visualizations </a:t>
            </a:r>
          </a:p>
          <a:p>
            <a:pPr marL="1257300" lvl="2" indent="-342900" defTabSz="914400">
              <a:lnSpc>
                <a:spcPct val="90000"/>
              </a:lnSpc>
              <a:spcAft>
                <a:spcPts val="600"/>
              </a:spcAft>
              <a:buClr>
                <a:schemeClr val="accent1"/>
              </a:buClr>
              <a:buFont typeface="Calibri" panose="020F0502020204030204" pitchFamily="34" charset="0"/>
              <a:buChar char="o"/>
            </a:pPr>
            <a:r>
              <a:rPr lang="en-US" sz="1100">
                <a:solidFill>
                  <a:schemeClr val="tx1">
                    <a:lumMod val="75000"/>
                    <a:lumOff val="25000"/>
                  </a:schemeClr>
                </a:solidFill>
              </a:rPr>
              <a:t>One ours and another similar visualization made by someone else</a:t>
            </a:r>
          </a:p>
          <a:p>
            <a:pPr marL="800100" lvl="1" indent="-342900" defTabSz="914400">
              <a:lnSpc>
                <a:spcPct val="90000"/>
              </a:lnSpc>
              <a:spcAft>
                <a:spcPts val="600"/>
              </a:spcAft>
              <a:buClr>
                <a:schemeClr val="accent1"/>
              </a:buClr>
              <a:buFont typeface="Calibri" panose="020F0502020204030204" pitchFamily="34" charset="0"/>
              <a:buChar char="•"/>
            </a:pPr>
            <a:r>
              <a:rPr lang="en-US" sz="1100">
                <a:solidFill>
                  <a:schemeClr val="tx1">
                    <a:lumMod val="75000"/>
                    <a:lumOff val="25000"/>
                  </a:schemeClr>
                </a:solidFill>
              </a:rPr>
              <a:t>Ask both sets of open and close ended questions again, focusing more on the close-ended questions</a:t>
            </a:r>
          </a:p>
          <a:p>
            <a:pPr marL="800100" lvl="1" indent="-342900" defTabSz="914400">
              <a:lnSpc>
                <a:spcPct val="90000"/>
              </a:lnSpc>
              <a:spcAft>
                <a:spcPts val="600"/>
              </a:spcAft>
              <a:buClr>
                <a:schemeClr val="accent1"/>
              </a:buClr>
              <a:buFont typeface="Calibri" panose="020F0502020204030204" pitchFamily="34" charset="0"/>
              <a:buChar char="•"/>
            </a:pPr>
            <a:r>
              <a:rPr lang="en-US" sz="1100">
                <a:solidFill>
                  <a:schemeClr val="tx1">
                    <a:lumMod val="75000"/>
                    <a:lumOff val="25000"/>
                  </a:schemeClr>
                </a:solidFill>
              </a:rPr>
              <a:t>Compare results between two answers</a:t>
            </a:r>
          </a:p>
          <a:p>
            <a:pPr marL="800100" lvl="1" indent="-342900" defTabSz="914400">
              <a:lnSpc>
                <a:spcPct val="90000"/>
              </a:lnSpc>
              <a:spcAft>
                <a:spcPts val="600"/>
              </a:spcAft>
              <a:buClr>
                <a:schemeClr val="accent1"/>
              </a:buClr>
              <a:buFont typeface="Calibri" panose="020F0502020204030204" pitchFamily="34" charset="0"/>
              <a:buChar char="•"/>
            </a:pPr>
            <a:r>
              <a:rPr lang="en-US" sz="1100">
                <a:solidFill>
                  <a:schemeClr val="tx1">
                    <a:lumMod val="75000"/>
                    <a:lumOff val="25000"/>
                  </a:schemeClr>
                </a:solidFill>
              </a:rPr>
              <a:t>Quantitative analysis also done by measuring time taken to find a specific data point or answer the same questions for both visualizations</a:t>
            </a:r>
          </a:p>
          <a:p>
            <a:pPr marL="800100" lvl="1" indent="-342900" defTabSz="914400">
              <a:lnSpc>
                <a:spcPct val="90000"/>
              </a:lnSpc>
              <a:spcAft>
                <a:spcPts val="600"/>
              </a:spcAft>
              <a:buClr>
                <a:schemeClr val="accent1"/>
              </a:buClr>
              <a:buFont typeface="Calibri" panose="020F0502020204030204" pitchFamily="34" charset="0"/>
              <a:buChar char="•"/>
            </a:pPr>
            <a:endParaRPr lang="en-US" sz="1100">
              <a:solidFill>
                <a:schemeClr val="tx1">
                  <a:lumMod val="75000"/>
                  <a:lumOff val="25000"/>
                </a:schemeClr>
              </a:solidFill>
            </a:endParaRPr>
          </a:p>
          <a:p>
            <a:pPr lvl="1" defTabSz="914400">
              <a:lnSpc>
                <a:spcPct val="90000"/>
              </a:lnSpc>
              <a:spcAft>
                <a:spcPts val="600"/>
              </a:spcAft>
              <a:buClr>
                <a:schemeClr val="accent1"/>
              </a:buClr>
              <a:buFont typeface="Calibri" panose="020F0502020204030204" pitchFamily="34" charset="0"/>
            </a:pPr>
            <a:r>
              <a:rPr lang="en-US" sz="1100">
                <a:solidFill>
                  <a:schemeClr val="tx1">
                    <a:lumMod val="75000"/>
                    <a:lumOff val="25000"/>
                  </a:schemeClr>
                </a:solidFill>
              </a:rPr>
              <a:t>Visualization used: </a:t>
            </a:r>
            <a:r>
              <a:rPr lang="en-US" sz="1100" b="1">
                <a:solidFill>
                  <a:schemeClr val="tx1">
                    <a:lumMod val="75000"/>
                    <a:lumOff val="25000"/>
                  </a:schemeClr>
                </a:solidFill>
              </a:rPr>
              <a:t>New York Citibike Visualization</a:t>
            </a:r>
          </a:p>
          <a:p>
            <a:pPr marL="1200150" lvl="2" indent="-285750" defTabSz="914400">
              <a:lnSpc>
                <a:spcPct val="90000"/>
              </a:lnSpc>
              <a:spcAft>
                <a:spcPts val="600"/>
              </a:spcAft>
              <a:buClr>
                <a:schemeClr val="accent1"/>
              </a:buClr>
              <a:buFont typeface="Calibri" panose="020F0502020204030204" pitchFamily="34" charset="0"/>
              <a:buChar char="•"/>
            </a:pPr>
            <a:r>
              <a:rPr lang="en-US" sz="1100">
                <a:solidFill>
                  <a:schemeClr val="tx1">
                    <a:lumMod val="75000"/>
                    <a:lumOff val="25000"/>
                  </a:schemeClr>
                </a:solidFill>
              </a:rPr>
              <a:t>Closest visualization which matched our objectives</a:t>
            </a:r>
          </a:p>
          <a:p>
            <a:pPr marL="1200150" lvl="2" indent="-285750" defTabSz="914400">
              <a:lnSpc>
                <a:spcPct val="90000"/>
              </a:lnSpc>
              <a:spcAft>
                <a:spcPts val="600"/>
              </a:spcAft>
              <a:buClr>
                <a:schemeClr val="accent1"/>
              </a:buClr>
              <a:buFont typeface="Calibri" panose="020F0502020204030204" pitchFamily="34" charset="0"/>
              <a:buChar char="•"/>
            </a:pPr>
            <a:r>
              <a:rPr lang="en-US" sz="1100">
                <a:solidFill>
                  <a:schemeClr val="tx1">
                    <a:lumMod val="75000"/>
                    <a:lumOff val="25000"/>
                  </a:schemeClr>
                </a:solidFill>
              </a:rPr>
              <a:t>Only a segment of actual visualization used for comparison</a:t>
            </a:r>
          </a:p>
          <a:p>
            <a:pPr marL="1200150" lvl="2" indent="-285750" defTabSz="914400">
              <a:lnSpc>
                <a:spcPct val="90000"/>
              </a:lnSpc>
              <a:spcAft>
                <a:spcPts val="600"/>
              </a:spcAft>
              <a:buClr>
                <a:schemeClr val="accent1"/>
              </a:buClr>
              <a:buFont typeface="Calibri" panose="020F0502020204030204" pitchFamily="34" charset="0"/>
              <a:buChar char="•"/>
            </a:pPr>
            <a:r>
              <a:rPr lang="en-US" sz="1100">
                <a:solidFill>
                  <a:schemeClr val="tx1">
                    <a:lumMod val="75000"/>
                    <a:lumOff val="25000"/>
                  </a:schemeClr>
                </a:solidFill>
              </a:rPr>
              <a:t>Reference: https://www.visualization.bike/citibike/od</a:t>
            </a:r>
          </a:p>
          <a:p>
            <a:pPr marL="800100" lvl="1" indent="-342900" defTabSz="914400">
              <a:lnSpc>
                <a:spcPct val="90000"/>
              </a:lnSpc>
              <a:spcAft>
                <a:spcPts val="600"/>
              </a:spcAft>
              <a:buClr>
                <a:schemeClr val="accent1"/>
              </a:buClr>
              <a:buFont typeface="Calibri" panose="020F0502020204030204" pitchFamily="34" charset="0"/>
              <a:buChar char="o"/>
            </a:pPr>
            <a:endParaRPr lang="en-US" sz="1100">
              <a:solidFill>
                <a:schemeClr val="tx1">
                  <a:lumMod val="75000"/>
                  <a:lumOff val="25000"/>
                </a:schemeClr>
              </a:solidFill>
            </a:endParaRPr>
          </a:p>
          <a:p>
            <a:pPr marL="800100" lvl="1" indent="-342900" defTabSz="914400">
              <a:lnSpc>
                <a:spcPct val="90000"/>
              </a:lnSpc>
              <a:spcAft>
                <a:spcPts val="600"/>
              </a:spcAft>
              <a:buClr>
                <a:schemeClr val="accent1"/>
              </a:buClr>
              <a:buFont typeface="Calibri" panose="020F0502020204030204" pitchFamily="34" charset="0"/>
              <a:buChar char="o"/>
            </a:pPr>
            <a:endParaRPr lang="en-US" sz="1100">
              <a:solidFill>
                <a:schemeClr val="tx1">
                  <a:lumMod val="75000"/>
                  <a:lumOff val="25000"/>
                </a:schemeClr>
              </a:solidFill>
            </a:endParaRPr>
          </a:p>
          <a:p>
            <a:pPr marL="800100" lvl="1" indent="-342900" defTabSz="914400">
              <a:lnSpc>
                <a:spcPct val="90000"/>
              </a:lnSpc>
              <a:spcAft>
                <a:spcPts val="600"/>
              </a:spcAft>
              <a:buClr>
                <a:schemeClr val="accent1"/>
              </a:buClr>
              <a:buFont typeface="Calibri" panose="020F0502020204030204" pitchFamily="34" charset="0"/>
              <a:buChar char="•"/>
            </a:pPr>
            <a:endParaRPr lang="en-US" sz="1100">
              <a:solidFill>
                <a:schemeClr val="tx1">
                  <a:lumMod val="75000"/>
                  <a:lumOff val="25000"/>
                </a:schemeClr>
              </a:solidFill>
            </a:endParaRPr>
          </a:p>
        </p:txBody>
      </p:sp>
      <p:sp>
        <p:nvSpPr>
          <p:cNvPr id="56" name="Rectangle 46">
            <a:extLst>
              <a:ext uri="{FF2B5EF4-FFF2-40B4-BE49-F238E27FC236}">
                <a16:creationId xmlns:a16="http://schemas.microsoft.com/office/drawing/2014/main" id="{E95DA498-D9A2-4DA9-B9DA-B3776E08CF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 name="Rectangle 48">
            <a:extLst>
              <a:ext uri="{FF2B5EF4-FFF2-40B4-BE49-F238E27FC236}">
                <a16:creationId xmlns:a16="http://schemas.microsoft.com/office/drawing/2014/main" id="{82A73093-4B9D-420D-B17E-52293703A1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550481B3-9996-4C5D-BEB2-7AD4EDE6CB56}"/>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fld id="{FF3640FB-835C-4A00-B5FA-E8CE86AAFF66}" type="datetime1">
              <a:rPr lang="en-US" smtClean="0"/>
              <a:pPr defTabSz="914400">
                <a:spcAft>
                  <a:spcPts val="600"/>
                </a:spcAft>
              </a:pPr>
              <a:t>11/19/2018</a:t>
            </a:fld>
            <a:endParaRPr lang="en-US"/>
          </a:p>
        </p:txBody>
      </p:sp>
      <p:sp>
        <p:nvSpPr>
          <p:cNvPr id="3" name="Footer Placeholder 2">
            <a:extLst>
              <a:ext uri="{FF2B5EF4-FFF2-40B4-BE49-F238E27FC236}">
                <a16:creationId xmlns:a16="http://schemas.microsoft.com/office/drawing/2014/main" id="{1CCB99C2-0482-408A-8618-A4AB8DBD1219}"/>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defTabSz="914400">
              <a:spcAft>
                <a:spcPts val="600"/>
              </a:spcAft>
            </a:pPr>
            <a:r>
              <a:rPr lang="en-US" kern="1200" cap="all" baseline="0">
                <a:solidFill>
                  <a:srgbClr val="FFFFFF"/>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00FE6281-4C14-4C5F-A1C3-AB05A5C8B5CD}"/>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99442F98-DB37-4FF4-A2E6-3B663C384E2C}" type="slidenum">
              <a:rPr lang="en-US" smtClean="0"/>
              <a:pPr defTabSz="914400">
                <a:spcAft>
                  <a:spcPts val="600"/>
                </a:spcAft>
              </a:pPr>
              <a:t>23</a:t>
            </a:fld>
            <a:endParaRPr lang="en-US"/>
          </a:p>
        </p:txBody>
      </p:sp>
    </p:spTree>
    <p:extLst>
      <p:ext uri="{BB962C8B-B14F-4D97-AF65-F5344CB8AC3E}">
        <p14:creationId xmlns:p14="http://schemas.microsoft.com/office/powerpoint/2010/main" val="27466283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12230F-B444-48EB-873B-12A10E974490}"/>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E4E8E62C-D534-4683-92CF-EAD85DF1C13E}"/>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3106BE32-460F-4217-B65D-C7659B1EFECB}"/>
              </a:ext>
            </a:extLst>
          </p:cNvPr>
          <p:cNvSpPr>
            <a:spLocks noGrp="1"/>
          </p:cNvSpPr>
          <p:nvPr>
            <p:ph type="sldNum" sz="quarter" idx="12"/>
          </p:nvPr>
        </p:nvSpPr>
        <p:spPr/>
        <p:txBody>
          <a:bodyPr/>
          <a:lstStyle/>
          <a:p>
            <a:fld id="{99442F98-DB37-4FF4-A2E6-3B663C384E2C}" type="slidenum">
              <a:rPr lang="en-US" smtClean="0"/>
              <a:t>24</a:t>
            </a:fld>
            <a:endParaRPr lang="en-US"/>
          </a:p>
        </p:txBody>
      </p:sp>
      <p:sp>
        <p:nvSpPr>
          <p:cNvPr id="5" name="TextBox 4">
            <a:extLst>
              <a:ext uri="{FF2B5EF4-FFF2-40B4-BE49-F238E27FC236}">
                <a16:creationId xmlns:a16="http://schemas.microsoft.com/office/drawing/2014/main" id="{CF40A54B-F2D1-4343-8FA7-FA88179A1316}"/>
              </a:ext>
            </a:extLst>
          </p:cNvPr>
          <p:cNvSpPr txBox="1"/>
          <p:nvPr/>
        </p:nvSpPr>
        <p:spPr>
          <a:xfrm>
            <a:off x="701336" y="275207"/>
            <a:ext cx="10789328" cy="646331"/>
          </a:xfrm>
          <a:prstGeom prst="rect">
            <a:avLst/>
          </a:prstGeom>
          <a:noFill/>
        </p:spPr>
        <p:txBody>
          <a:bodyPr wrap="square" rtlCol="0">
            <a:spAutoFit/>
          </a:bodyPr>
          <a:lstStyle/>
          <a:p>
            <a:r>
              <a:rPr lang="en-US" sz="3600" dirty="0">
                <a:solidFill>
                  <a:schemeClr val="tx1">
                    <a:lumMod val="75000"/>
                    <a:lumOff val="25000"/>
                  </a:schemeClr>
                </a:solidFill>
              </a:rPr>
              <a:t>Evaluation</a:t>
            </a:r>
          </a:p>
        </p:txBody>
      </p:sp>
      <p:sp>
        <p:nvSpPr>
          <p:cNvPr id="6" name="TextBox 5">
            <a:extLst>
              <a:ext uri="{FF2B5EF4-FFF2-40B4-BE49-F238E27FC236}">
                <a16:creationId xmlns:a16="http://schemas.microsoft.com/office/drawing/2014/main" id="{22EC9604-2AF0-4E73-BBA4-E0A5CDCD850F}"/>
              </a:ext>
            </a:extLst>
          </p:cNvPr>
          <p:cNvSpPr txBox="1"/>
          <p:nvPr/>
        </p:nvSpPr>
        <p:spPr>
          <a:xfrm>
            <a:off x="798990" y="1012054"/>
            <a:ext cx="10789328" cy="5078313"/>
          </a:xfrm>
          <a:prstGeom prst="rect">
            <a:avLst/>
          </a:prstGeom>
          <a:noFill/>
        </p:spPr>
        <p:txBody>
          <a:bodyPr wrap="square" rtlCol="0">
            <a:spAutoFit/>
          </a:bodyPr>
          <a:lstStyle/>
          <a:p>
            <a:r>
              <a:rPr lang="en-US" b="1" dirty="0"/>
              <a:t>Results</a:t>
            </a:r>
          </a:p>
          <a:p>
            <a:endParaRPr lang="en-US" dirty="0"/>
          </a:p>
          <a:p>
            <a:pPr marL="342900" indent="-342900">
              <a:buFont typeface="+mj-lt"/>
              <a:buAutoNum type="arabicPeriod"/>
            </a:pPr>
            <a:r>
              <a:rPr lang="en-US" dirty="0"/>
              <a:t>User Q&amp;A</a:t>
            </a:r>
          </a:p>
          <a:p>
            <a:pPr marL="800100" lvl="1" indent="-342900">
              <a:buFont typeface="Arial" panose="020B0604020202020204" pitchFamily="34" charset="0"/>
              <a:buChar char="•"/>
            </a:pPr>
            <a:r>
              <a:rPr lang="en-US" dirty="0"/>
              <a:t>Positive feedback on open-ended questions</a:t>
            </a:r>
          </a:p>
          <a:p>
            <a:pPr marL="800100" lvl="1" indent="-342900">
              <a:buFont typeface="Arial" panose="020B0604020202020204" pitchFamily="34" charset="0"/>
              <a:buChar char="•"/>
            </a:pPr>
            <a:r>
              <a:rPr lang="en-US" dirty="0"/>
              <a:t>Overall objective was met by the visualization (5/6 participates answered with affirmative, 83.3% success)</a:t>
            </a:r>
          </a:p>
          <a:p>
            <a:pPr marL="800100" lvl="1" indent="-342900">
              <a:buFont typeface="Arial" panose="020B0604020202020204" pitchFamily="34" charset="0"/>
              <a:buChar char="•"/>
            </a:pPr>
            <a:r>
              <a:rPr lang="en-US" dirty="0"/>
              <a:t>Reaction was mixed towards initial appeal (3/6 answered with positive appeal, 50-55% success)</a:t>
            </a:r>
          </a:p>
          <a:p>
            <a:pPr marL="1257300" lvl="2" indent="-342900">
              <a:buFont typeface="Arial" panose="020B0604020202020204" pitchFamily="34" charset="0"/>
              <a:buChar char="•"/>
            </a:pPr>
            <a:r>
              <a:rPr lang="en-US" dirty="0"/>
              <a:t>Time histogram could have been better (as suggested by 2 participants)</a:t>
            </a:r>
          </a:p>
          <a:p>
            <a:pPr marL="800100" lvl="1" indent="-342900">
              <a:buFont typeface="Arial" panose="020B0604020202020204" pitchFamily="34" charset="0"/>
              <a:buChar char="•"/>
            </a:pPr>
            <a:r>
              <a:rPr lang="en-US" dirty="0"/>
              <a:t>Close-ended questions were answered with relative ease</a:t>
            </a:r>
          </a:p>
          <a:p>
            <a:pPr marL="1257300" lvl="2" indent="-342900">
              <a:buFont typeface="Arial" panose="020B0604020202020204" pitchFamily="34" charset="0"/>
              <a:buChar char="•"/>
            </a:pPr>
            <a:r>
              <a:rPr lang="en-US" dirty="0"/>
              <a:t>Finding busiest stations and station distribution was done quickly</a:t>
            </a:r>
          </a:p>
          <a:p>
            <a:pPr marL="1257300" lvl="2" indent="-342900">
              <a:buFont typeface="Arial" panose="020B0604020202020204" pitchFamily="34" charset="0"/>
              <a:buChar char="•"/>
            </a:pPr>
            <a:r>
              <a:rPr lang="en-US" dirty="0"/>
              <a:t>Trend of bike rents was inferred with ease</a:t>
            </a:r>
          </a:p>
          <a:p>
            <a:pPr lvl="2"/>
            <a:endParaRPr lang="en-US" dirty="0"/>
          </a:p>
          <a:p>
            <a:pPr marL="342900" indent="-342900">
              <a:buFont typeface="+mj-lt"/>
              <a:buAutoNum type="arabicPeriod"/>
            </a:pPr>
            <a:r>
              <a:rPr lang="en-US" dirty="0"/>
              <a:t>Visualization Comparison</a:t>
            </a:r>
          </a:p>
          <a:p>
            <a:pPr marL="800100" lvl="1" indent="-342900">
              <a:buFont typeface="Arial" panose="020B0604020202020204" pitchFamily="34" charset="0"/>
              <a:buChar char="•"/>
            </a:pPr>
            <a:r>
              <a:rPr lang="en-US" dirty="0"/>
              <a:t>New York </a:t>
            </a:r>
            <a:r>
              <a:rPr lang="en-US" dirty="0" err="1"/>
              <a:t>Citibike</a:t>
            </a:r>
            <a:r>
              <a:rPr lang="en-US" dirty="0"/>
              <a:t> had more features and interactions, making it more favored than our visualization (5/6 favored the New York </a:t>
            </a:r>
            <a:r>
              <a:rPr lang="en-US" dirty="0" err="1"/>
              <a:t>Citibike</a:t>
            </a:r>
            <a:r>
              <a:rPr lang="en-US" dirty="0"/>
              <a:t>)</a:t>
            </a:r>
          </a:p>
          <a:p>
            <a:pPr marL="800100" lvl="1" indent="-342900">
              <a:buFont typeface="Arial" panose="020B0604020202020204" pitchFamily="34" charset="0"/>
              <a:buChar char="•"/>
            </a:pPr>
            <a:r>
              <a:rPr lang="en-US" dirty="0"/>
              <a:t>Open-ended questions provided similar results both in terms of answer type and time to answer – the answers being positive on both</a:t>
            </a:r>
          </a:p>
          <a:p>
            <a:pPr marL="800100" lvl="1" indent="-342900">
              <a:buFont typeface="Arial" panose="020B0604020202020204" pitchFamily="34" charset="0"/>
              <a:buChar char="•"/>
            </a:pPr>
            <a:r>
              <a:rPr lang="en-US" dirty="0"/>
              <a:t>Close-ended questions too did not vary much from each other, the New York </a:t>
            </a:r>
            <a:r>
              <a:rPr lang="en-US" dirty="0" err="1"/>
              <a:t>Citibike</a:t>
            </a:r>
            <a:r>
              <a:rPr lang="en-US" dirty="0"/>
              <a:t> resulting in faster answers, primarily because of faster data processing and a smoother filtration process.</a:t>
            </a:r>
          </a:p>
        </p:txBody>
      </p:sp>
    </p:spTree>
    <p:extLst>
      <p:ext uri="{BB962C8B-B14F-4D97-AF65-F5344CB8AC3E}">
        <p14:creationId xmlns:p14="http://schemas.microsoft.com/office/powerpoint/2010/main" val="7902816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BF3E0B-5F9C-4C8E-89FB-BC80D2400538}"/>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A0C4AE0B-E25F-4953-973B-09D412DF6228}"/>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FE709553-18BA-401D-AFC6-808DEB54B358}"/>
              </a:ext>
            </a:extLst>
          </p:cNvPr>
          <p:cNvSpPr>
            <a:spLocks noGrp="1"/>
          </p:cNvSpPr>
          <p:nvPr>
            <p:ph type="sldNum" sz="quarter" idx="12"/>
          </p:nvPr>
        </p:nvSpPr>
        <p:spPr/>
        <p:txBody>
          <a:bodyPr/>
          <a:lstStyle/>
          <a:p>
            <a:fld id="{99442F98-DB37-4FF4-A2E6-3B663C384E2C}" type="slidenum">
              <a:rPr lang="en-US" smtClean="0"/>
              <a:t>25</a:t>
            </a:fld>
            <a:endParaRPr lang="en-US"/>
          </a:p>
        </p:txBody>
      </p:sp>
      <p:sp>
        <p:nvSpPr>
          <p:cNvPr id="5" name="TextBox 4">
            <a:extLst>
              <a:ext uri="{FF2B5EF4-FFF2-40B4-BE49-F238E27FC236}">
                <a16:creationId xmlns:a16="http://schemas.microsoft.com/office/drawing/2014/main" id="{FEB389ED-D439-4BB0-A141-BE4E35C1EB1A}"/>
              </a:ext>
            </a:extLst>
          </p:cNvPr>
          <p:cNvSpPr txBox="1"/>
          <p:nvPr/>
        </p:nvSpPr>
        <p:spPr>
          <a:xfrm>
            <a:off x="701336" y="275207"/>
            <a:ext cx="10789328" cy="646331"/>
          </a:xfrm>
          <a:prstGeom prst="rect">
            <a:avLst/>
          </a:prstGeom>
          <a:noFill/>
        </p:spPr>
        <p:txBody>
          <a:bodyPr wrap="square" rtlCol="0">
            <a:spAutoFit/>
          </a:bodyPr>
          <a:lstStyle/>
          <a:p>
            <a:r>
              <a:rPr lang="en-US" sz="3600" dirty="0">
                <a:solidFill>
                  <a:schemeClr val="tx1">
                    <a:lumMod val="75000"/>
                    <a:lumOff val="25000"/>
                  </a:schemeClr>
                </a:solidFill>
              </a:rPr>
              <a:t>Conclusion</a:t>
            </a:r>
          </a:p>
        </p:txBody>
      </p:sp>
      <p:sp>
        <p:nvSpPr>
          <p:cNvPr id="7" name="TextBox 6">
            <a:extLst>
              <a:ext uri="{FF2B5EF4-FFF2-40B4-BE49-F238E27FC236}">
                <a16:creationId xmlns:a16="http://schemas.microsoft.com/office/drawing/2014/main" id="{FE316BAA-0551-4E80-85F0-C2FCC770574A}"/>
              </a:ext>
            </a:extLst>
          </p:cNvPr>
          <p:cNvSpPr txBox="1"/>
          <p:nvPr/>
        </p:nvSpPr>
        <p:spPr>
          <a:xfrm>
            <a:off x="701336" y="1076325"/>
            <a:ext cx="10789328" cy="3139321"/>
          </a:xfrm>
          <a:prstGeom prst="rect">
            <a:avLst/>
          </a:prstGeom>
          <a:noFill/>
        </p:spPr>
        <p:txBody>
          <a:bodyPr wrap="square" rtlCol="0">
            <a:spAutoFit/>
          </a:bodyPr>
          <a:lstStyle/>
          <a:p>
            <a:r>
              <a:rPr lang="en-IN" b="1" spc="-1" dirty="0">
                <a:latin typeface="Arial"/>
              </a:rPr>
              <a:t>Findings</a:t>
            </a:r>
          </a:p>
          <a:p>
            <a:endParaRPr lang="en-IN" spc="-1" dirty="0">
              <a:latin typeface="Arial"/>
            </a:endParaRPr>
          </a:p>
          <a:p>
            <a:r>
              <a:rPr lang="en-IN" spc="-1" dirty="0">
                <a:latin typeface="Arial"/>
              </a:rPr>
              <a:t>Though the rentals started from Financial District, over the years the number of rentals increased in other parts of LA. </a:t>
            </a:r>
          </a:p>
          <a:p>
            <a:endParaRPr lang="en-IN" spc="-1" dirty="0">
              <a:latin typeface="Arial"/>
            </a:endParaRPr>
          </a:p>
          <a:p>
            <a:r>
              <a:rPr lang="en-IN" spc="-1" dirty="0">
                <a:latin typeface="Arial"/>
              </a:rPr>
              <a:t>We can see that a healthy number of rentals also started in Santa Monika in the West and Pasadena to the East. </a:t>
            </a:r>
          </a:p>
          <a:p>
            <a:endParaRPr lang="en-IN" spc="-1" dirty="0">
              <a:latin typeface="Arial"/>
            </a:endParaRPr>
          </a:p>
          <a:p>
            <a:r>
              <a:rPr lang="en-IN" spc="-1" dirty="0">
                <a:latin typeface="Arial"/>
              </a:rPr>
              <a:t>So we see that this bike sharing model is a growing field with a lot of potential, and it has viability in urban areas with heavy traffic. </a:t>
            </a:r>
          </a:p>
          <a:p>
            <a:endParaRPr lang="en-US" dirty="0"/>
          </a:p>
        </p:txBody>
      </p:sp>
      <p:pic>
        <p:nvPicPr>
          <p:cNvPr id="8" name="Picture 7">
            <a:extLst>
              <a:ext uri="{FF2B5EF4-FFF2-40B4-BE49-F238E27FC236}">
                <a16:creationId xmlns:a16="http://schemas.microsoft.com/office/drawing/2014/main" id="{C42521BA-EA76-452C-8F60-6FAA071301A6}"/>
              </a:ext>
            </a:extLst>
          </p:cNvPr>
          <p:cNvPicPr/>
          <p:nvPr/>
        </p:nvPicPr>
        <p:blipFill>
          <a:blip r:embed="rId2"/>
          <a:stretch/>
        </p:blipFill>
        <p:spPr>
          <a:xfrm>
            <a:off x="4277518" y="4213464"/>
            <a:ext cx="3660741" cy="1486183"/>
          </a:xfrm>
          <a:prstGeom prst="rect">
            <a:avLst/>
          </a:prstGeom>
          <a:ln>
            <a:noFill/>
          </a:ln>
        </p:spPr>
      </p:pic>
      <p:pic>
        <p:nvPicPr>
          <p:cNvPr id="9" name="Picture 8">
            <a:extLst>
              <a:ext uri="{FF2B5EF4-FFF2-40B4-BE49-F238E27FC236}">
                <a16:creationId xmlns:a16="http://schemas.microsoft.com/office/drawing/2014/main" id="{AA7FE03A-FFBA-4C07-BF07-31E1C49D8BB3}"/>
              </a:ext>
            </a:extLst>
          </p:cNvPr>
          <p:cNvPicPr/>
          <p:nvPr/>
        </p:nvPicPr>
        <p:blipFill>
          <a:blip r:embed="rId3"/>
          <a:stretch/>
        </p:blipFill>
        <p:spPr>
          <a:xfrm>
            <a:off x="8070087" y="4213464"/>
            <a:ext cx="3660741" cy="1537005"/>
          </a:xfrm>
          <a:prstGeom prst="rect">
            <a:avLst/>
          </a:prstGeom>
          <a:ln>
            <a:noFill/>
          </a:ln>
        </p:spPr>
      </p:pic>
      <p:pic>
        <p:nvPicPr>
          <p:cNvPr id="10" name="Picture 9">
            <a:extLst>
              <a:ext uri="{FF2B5EF4-FFF2-40B4-BE49-F238E27FC236}">
                <a16:creationId xmlns:a16="http://schemas.microsoft.com/office/drawing/2014/main" id="{C9E0A6E1-1D9B-49DA-854B-55AE772D862D}"/>
              </a:ext>
            </a:extLst>
          </p:cNvPr>
          <p:cNvPicPr/>
          <p:nvPr/>
        </p:nvPicPr>
        <p:blipFill>
          <a:blip r:embed="rId4"/>
          <a:stretch/>
        </p:blipFill>
        <p:spPr>
          <a:xfrm rot="21578400">
            <a:off x="489841" y="4201979"/>
            <a:ext cx="3650959" cy="1568242"/>
          </a:xfrm>
          <a:prstGeom prst="rect">
            <a:avLst/>
          </a:prstGeom>
          <a:ln>
            <a:noFill/>
          </a:ln>
        </p:spPr>
      </p:pic>
    </p:spTree>
    <p:extLst>
      <p:ext uri="{BB962C8B-B14F-4D97-AF65-F5344CB8AC3E}">
        <p14:creationId xmlns:p14="http://schemas.microsoft.com/office/powerpoint/2010/main" val="13517213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C93A60-9236-4D6C-8296-64A8E8E9B6B4}"/>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96FEE8D4-F551-441A-BB05-558C1003B2D9}"/>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15F33137-CFEB-49C9-9282-D8EE42A00E9D}"/>
              </a:ext>
            </a:extLst>
          </p:cNvPr>
          <p:cNvSpPr>
            <a:spLocks noGrp="1"/>
          </p:cNvSpPr>
          <p:nvPr>
            <p:ph type="sldNum" sz="quarter" idx="12"/>
          </p:nvPr>
        </p:nvSpPr>
        <p:spPr/>
        <p:txBody>
          <a:bodyPr/>
          <a:lstStyle/>
          <a:p>
            <a:fld id="{99442F98-DB37-4FF4-A2E6-3B663C384E2C}" type="slidenum">
              <a:rPr lang="en-US" smtClean="0"/>
              <a:t>26</a:t>
            </a:fld>
            <a:endParaRPr lang="en-US"/>
          </a:p>
        </p:txBody>
      </p:sp>
      <p:sp>
        <p:nvSpPr>
          <p:cNvPr id="5" name="TextBox 4">
            <a:extLst>
              <a:ext uri="{FF2B5EF4-FFF2-40B4-BE49-F238E27FC236}">
                <a16:creationId xmlns:a16="http://schemas.microsoft.com/office/drawing/2014/main" id="{41706ECB-0924-4EBE-89D8-9E48B8DCBCCF}"/>
              </a:ext>
            </a:extLst>
          </p:cNvPr>
          <p:cNvSpPr txBox="1"/>
          <p:nvPr/>
        </p:nvSpPr>
        <p:spPr>
          <a:xfrm>
            <a:off x="4095750" y="2413337"/>
            <a:ext cx="5381625" cy="1015663"/>
          </a:xfrm>
          <a:prstGeom prst="rect">
            <a:avLst/>
          </a:prstGeom>
          <a:noFill/>
        </p:spPr>
        <p:txBody>
          <a:bodyPr wrap="square" rtlCol="0">
            <a:spAutoFit/>
          </a:bodyPr>
          <a:lstStyle/>
          <a:p>
            <a:r>
              <a:rPr lang="en-US" sz="6000" dirty="0"/>
              <a:t>Thank You</a:t>
            </a:r>
          </a:p>
        </p:txBody>
      </p:sp>
    </p:spTree>
    <p:extLst>
      <p:ext uri="{BB962C8B-B14F-4D97-AF65-F5344CB8AC3E}">
        <p14:creationId xmlns:p14="http://schemas.microsoft.com/office/powerpoint/2010/main" val="8146274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A81872F-050C-450B-AC7E-650383D6D608}"/>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59CEA12B-2E72-4A6C-A8E2-328E2E815FB3}"/>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45F390D6-E983-4734-B116-D636FAE1DD5B}"/>
              </a:ext>
            </a:extLst>
          </p:cNvPr>
          <p:cNvSpPr>
            <a:spLocks noGrp="1"/>
          </p:cNvSpPr>
          <p:nvPr>
            <p:ph type="sldNum" sz="quarter" idx="12"/>
          </p:nvPr>
        </p:nvSpPr>
        <p:spPr/>
        <p:txBody>
          <a:bodyPr/>
          <a:lstStyle/>
          <a:p>
            <a:fld id="{99442F98-DB37-4FF4-A2E6-3B663C384E2C}" type="slidenum">
              <a:rPr lang="en-US" smtClean="0"/>
              <a:t>27</a:t>
            </a:fld>
            <a:endParaRPr lang="en-US"/>
          </a:p>
        </p:txBody>
      </p:sp>
      <p:sp>
        <p:nvSpPr>
          <p:cNvPr id="5" name="TextBox 4">
            <a:extLst>
              <a:ext uri="{FF2B5EF4-FFF2-40B4-BE49-F238E27FC236}">
                <a16:creationId xmlns:a16="http://schemas.microsoft.com/office/drawing/2014/main" id="{E919D638-9A2C-4295-814D-E6BDFBDB0AE8}"/>
              </a:ext>
            </a:extLst>
          </p:cNvPr>
          <p:cNvSpPr txBox="1"/>
          <p:nvPr/>
        </p:nvSpPr>
        <p:spPr>
          <a:xfrm flipH="1">
            <a:off x="4037647" y="2413337"/>
            <a:ext cx="4116706" cy="1015663"/>
          </a:xfrm>
          <a:prstGeom prst="rect">
            <a:avLst/>
          </a:prstGeom>
          <a:noFill/>
        </p:spPr>
        <p:txBody>
          <a:bodyPr wrap="square" rtlCol="0">
            <a:spAutoFit/>
          </a:bodyPr>
          <a:lstStyle/>
          <a:p>
            <a:r>
              <a:rPr lang="en-US" sz="6000" dirty="0"/>
              <a:t>Questions?</a:t>
            </a:r>
          </a:p>
        </p:txBody>
      </p:sp>
    </p:spTree>
    <p:extLst>
      <p:ext uri="{BB962C8B-B14F-4D97-AF65-F5344CB8AC3E}">
        <p14:creationId xmlns:p14="http://schemas.microsoft.com/office/powerpoint/2010/main" val="1799633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12">
            <a:extLst>
              <a:ext uri="{FF2B5EF4-FFF2-40B4-BE49-F238E27FC236}">
                <a16:creationId xmlns:a16="http://schemas.microsoft.com/office/drawing/2014/main" id="{7D379150-F6B4-45C8-BE10-6B278AD40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14">
            <a:extLst>
              <a:ext uri="{FF2B5EF4-FFF2-40B4-BE49-F238E27FC236}">
                <a16:creationId xmlns:a16="http://schemas.microsoft.com/office/drawing/2014/main" id="{5FFCF544-A370-4A5D-A95F-CA6E0E719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8" name="Straight Connector 16">
            <a:extLst>
              <a:ext uri="{FF2B5EF4-FFF2-40B4-BE49-F238E27FC236}">
                <a16:creationId xmlns:a16="http://schemas.microsoft.com/office/drawing/2014/main" id="{6EEB3B97-A638-498B-8083-54191CE71E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9" name="Rectangle 18">
            <a:extLst>
              <a:ext uri="{FF2B5EF4-FFF2-40B4-BE49-F238E27FC236}">
                <a16:creationId xmlns:a16="http://schemas.microsoft.com/office/drawing/2014/main" id="{C33BF9DD-8A45-4EEE-B231-0A14D322E5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F2922DD-B9FC-4A5F-888E-766B6EFD9987}"/>
              </a:ext>
            </a:extLst>
          </p:cNvPr>
          <p:cNvSpPr txBox="1"/>
          <p:nvPr/>
        </p:nvSpPr>
        <p:spPr>
          <a:xfrm>
            <a:off x="4974771" y="634946"/>
            <a:ext cx="6574972"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spc="-50">
                <a:solidFill>
                  <a:schemeClr val="tx1">
                    <a:lumMod val="75000"/>
                    <a:lumOff val="25000"/>
                  </a:schemeClr>
                </a:solidFill>
                <a:latin typeface="+mj-lt"/>
                <a:ea typeface="+mj-ea"/>
                <a:cs typeface="+mj-cs"/>
              </a:rPr>
              <a:t>Introduction</a:t>
            </a:r>
          </a:p>
        </p:txBody>
      </p:sp>
      <p:pic>
        <p:nvPicPr>
          <p:cNvPr id="8" name="Picture 2">
            <a:extLst>
              <a:ext uri="{FF2B5EF4-FFF2-40B4-BE49-F238E27FC236}">
                <a16:creationId xmlns:a16="http://schemas.microsoft.com/office/drawing/2014/main" id="{E924C842-6B83-4C84-9E9E-39DC6D197E49}"/>
              </a:ext>
            </a:extLst>
          </p:cNvPr>
          <p:cNvPicPr/>
          <p:nvPr/>
        </p:nvPicPr>
        <p:blipFill>
          <a:blip r:embed="rId3"/>
          <a:srcRect l="29362" t="7965" r="13799" b="24175"/>
          <a:stretch/>
        </p:blipFill>
        <p:spPr>
          <a:xfrm>
            <a:off x="633999" y="1959677"/>
            <a:ext cx="4001315" cy="2675213"/>
          </a:xfrm>
          <a:prstGeom prst="rect">
            <a:avLst/>
          </a:prstGeom>
        </p:spPr>
      </p:pic>
      <p:cxnSp>
        <p:nvCxnSpPr>
          <p:cNvPr id="30" name="Straight Connector 20">
            <a:extLst>
              <a:ext uri="{FF2B5EF4-FFF2-40B4-BE49-F238E27FC236}">
                <a16:creationId xmlns:a16="http://schemas.microsoft.com/office/drawing/2014/main" id="{9020DCC9-F851-4562-BB20-1AB3C51BFD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4770" y="2086188"/>
            <a:ext cx="608976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B9F4A7F-044B-4A02-B015-D872B34CF36F}"/>
              </a:ext>
            </a:extLst>
          </p:cNvPr>
          <p:cNvSpPr txBox="1"/>
          <p:nvPr/>
        </p:nvSpPr>
        <p:spPr>
          <a:xfrm>
            <a:off x="4974769" y="2198914"/>
            <a:ext cx="6574973" cy="3670180"/>
          </a:xfrm>
          <a:prstGeom prst="rect">
            <a:avLst/>
          </a:prstGeom>
        </p:spPr>
        <p:txBody>
          <a:bodyPr vert="horz" lIns="0" tIns="45720" rIns="0" bIns="45720" rtlCol="0">
            <a:normAutofit/>
          </a:bodyPr>
          <a:lstStyle/>
          <a:p>
            <a:pPr marL="432000" indent="-324000" defTabSz="914400">
              <a:lnSpc>
                <a:spcPct val="90000"/>
              </a:lnSpc>
              <a:spcAft>
                <a:spcPts val="1414"/>
              </a:spcAft>
              <a:buClr>
                <a:schemeClr val="accent1"/>
              </a:buClr>
              <a:buSzPct val="45000"/>
              <a:buFont typeface="Calibri" panose="020F0502020204030204" pitchFamily="34" charset="0"/>
              <a:buChar char=""/>
            </a:pPr>
            <a:r>
              <a:rPr lang="en-US" sz="1700" spc="-1" dirty="0">
                <a:solidFill>
                  <a:schemeClr val="tx1">
                    <a:lumMod val="75000"/>
                    <a:lumOff val="25000"/>
                  </a:schemeClr>
                </a:solidFill>
              </a:rPr>
              <a:t>Bike sharing programs - system of supplying bikes for hire for point-to-point transportation. </a:t>
            </a:r>
          </a:p>
          <a:p>
            <a:pPr marL="432000" indent="-324000" defTabSz="914400">
              <a:lnSpc>
                <a:spcPct val="90000"/>
              </a:lnSpc>
              <a:spcAft>
                <a:spcPts val="1414"/>
              </a:spcAft>
              <a:buClr>
                <a:schemeClr val="accent1"/>
              </a:buClr>
              <a:buSzPct val="45000"/>
              <a:buFont typeface="Calibri" panose="020F0502020204030204" pitchFamily="34" charset="0"/>
              <a:buChar char=""/>
            </a:pPr>
            <a:r>
              <a:rPr lang="en-US" sz="1700" spc="-1" dirty="0">
                <a:solidFill>
                  <a:schemeClr val="tx1">
                    <a:lumMod val="75000"/>
                    <a:lumOff val="25000"/>
                  </a:schemeClr>
                </a:solidFill>
              </a:rPr>
              <a:t>Enables convenient active transportation as people have an option to ride between two stations in a defined geographical area. </a:t>
            </a:r>
          </a:p>
          <a:p>
            <a:pPr marL="432000" indent="-324000" defTabSz="914400">
              <a:lnSpc>
                <a:spcPct val="90000"/>
              </a:lnSpc>
              <a:spcAft>
                <a:spcPts val="1414"/>
              </a:spcAft>
              <a:buClr>
                <a:schemeClr val="accent1"/>
              </a:buClr>
              <a:buSzPct val="45000"/>
              <a:buFont typeface="Calibri" panose="020F0502020204030204" pitchFamily="34" charset="0"/>
              <a:buChar char=""/>
            </a:pPr>
            <a:r>
              <a:rPr lang="en-US" sz="1700" spc="-1" dirty="0">
                <a:solidFill>
                  <a:schemeClr val="tx1">
                    <a:lumMod val="75000"/>
                    <a:lumOff val="25000"/>
                  </a:schemeClr>
                </a:solidFill>
              </a:rPr>
              <a:t>The concept of bike sharing systems was introduced in 1965 Amsterdam. </a:t>
            </a:r>
          </a:p>
          <a:p>
            <a:pPr marL="432000" indent="-324000" defTabSz="914400">
              <a:lnSpc>
                <a:spcPct val="90000"/>
              </a:lnSpc>
              <a:spcAft>
                <a:spcPts val="1414"/>
              </a:spcAft>
              <a:buClr>
                <a:schemeClr val="accent1"/>
              </a:buClr>
              <a:buSzPct val="45000"/>
              <a:buFont typeface="Calibri" panose="020F0502020204030204" pitchFamily="34" charset="0"/>
              <a:buChar char=""/>
            </a:pPr>
            <a:r>
              <a:rPr lang="en-US" sz="1700" spc="-1" dirty="0">
                <a:solidFill>
                  <a:schemeClr val="tx1">
                    <a:lumMod val="75000"/>
                    <a:lumOff val="25000"/>
                  </a:schemeClr>
                </a:solidFill>
              </a:rPr>
              <a:t>Benefits of bikes in urban areas, where travel distance is short, and the parking prices are high, has caused the demand for bike-sharing systems to increase.</a:t>
            </a:r>
          </a:p>
          <a:p>
            <a:pPr marL="432000" indent="-324000" defTabSz="914400">
              <a:lnSpc>
                <a:spcPct val="90000"/>
              </a:lnSpc>
              <a:spcAft>
                <a:spcPts val="1414"/>
              </a:spcAft>
              <a:buClr>
                <a:schemeClr val="accent1"/>
              </a:buClr>
              <a:buSzPct val="45000"/>
              <a:buFont typeface="Calibri" panose="020F0502020204030204" pitchFamily="34" charset="0"/>
              <a:buChar char=""/>
            </a:pPr>
            <a:r>
              <a:rPr lang="en-US" sz="1700" spc="-1" dirty="0">
                <a:solidFill>
                  <a:schemeClr val="tx1">
                    <a:lumMod val="75000"/>
                    <a:lumOff val="25000"/>
                  </a:schemeClr>
                </a:solidFill>
              </a:rPr>
              <a:t>Some of the studies related to this system are descriptive - Mine the data to get a better understanding of the operations.</a:t>
            </a:r>
          </a:p>
        </p:txBody>
      </p:sp>
      <p:sp>
        <p:nvSpPr>
          <p:cNvPr id="31" name="Rectangle 22">
            <a:extLst>
              <a:ext uri="{FF2B5EF4-FFF2-40B4-BE49-F238E27FC236}">
                <a16:creationId xmlns:a16="http://schemas.microsoft.com/office/drawing/2014/main" id="{D5FBCAC9-BD8B-4F3B-AD74-EF37D4211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a:extLst>
              <a:ext uri="{FF2B5EF4-FFF2-40B4-BE49-F238E27FC236}">
                <a16:creationId xmlns:a16="http://schemas.microsoft.com/office/drawing/2014/main" id="{9556C5A8-AD7E-4CE7-87BE-9EA3B5E17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0430519A-3134-4166-ACF2-E0A5F659C235}"/>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fld id="{FF3640FB-835C-4A00-B5FA-E8CE86AAFF66}" type="datetime1">
              <a:rPr lang="en-US" smtClean="0"/>
              <a:pPr defTabSz="914400">
                <a:spcAft>
                  <a:spcPts val="600"/>
                </a:spcAft>
              </a:pPr>
              <a:t>11/19/2018</a:t>
            </a:fld>
            <a:endParaRPr lang="en-US"/>
          </a:p>
        </p:txBody>
      </p:sp>
      <p:sp>
        <p:nvSpPr>
          <p:cNvPr id="3" name="Footer Placeholder 2">
            <a:extLst>
              <a:ext uri="{FF2B5EF4-FFF2-40B4-BE49-F238E27FC236}">
                <a16:creationId xmlns:a16="http://schemas.microsoft.com/office/drawing/2014/main" id="{290DDCD6-9816-4B9F-BAFD-6E35591B7FC8}"/>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defTabSz="914400">
              <a:spcAft>
                <a:spcPts val="600"/>
              </a:spcAft>
            </a:pPr>
            <a:r>
              <a:rPr lang="en-US" kern="1200" cap="all" baseline="0">
                <a:solidFill>
                  <a:srgbClr val="FFFFFF"/>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4FDDA53F-D136-4A78-9C1A-45DDC20087F1}"/>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99442F98-DB37-4FF4-A2E6-3B663C384E2C}" type="slidenum">
              <a:rPr lang="en-US" smtClean="0"/>
              <a:pPr defTabSz="914400">
                <a:spcAft>
                  <a:spcPts val="600"/>
                </a:spcAft>
              </a:pPr>
              <a:t>3</a:t>
            </a:fld>
            <a:endParaRPr lang="en-US"/>
          </a:p>
        </p:txBody>
      </p:sp>
      <p:sp>
        <p:nvSpPr>
          <p:cNvPr id="18" name="TextBox 17">
            <a:extLst>
              <a:ext uri="{FF2B5EF4-FFF2-40B4-BE49-F238E27FC236}">
                <a16:creationId xmlns:a16="http://schemas.microsoft.com/office/drawing/2014/main" id="{63E406DD-4FCD-474D-81F9-0FB7E5F0EBF4}"/>
              </a:ext>
            </a:extLst>
          </p:cNvPr>
          <p:cNvSpPr txBox="1"/>
          <p:nvPr/>
        </p:nvSpPr>
        <p:spPr>
          <a:xfrm>
            <a:off x="7553325" y="742950"/>
            <a:ext cx="1914525" cy="529673"/>
          </a:xfrm>
          <a:prstGeom prst="rect">
            <a:avLst/>
          </a:prstGeom>
          <a:noFill/>
        </p:spPr>
        <p:txBody>
          <a:bodyPr wrap="square" rtlCol="0">
            <a:spAutoFit/>
          </a:bodyPr>
          <a:lstStyle/>
          <a:p>
            <a:endParaRPr lang="en-US" dirty="0"/>
          </a:p>
        </p:txBody>
      </p:sp>
      <p:sp>
        <p:nvSpPr>
          <p:cNvPr id="20" name="Rectangle 4">
            <a:extLst>
              <a:ext uri="{FF2B5EF4-FFF2-40B4-BE49-F238E27FC236}">
                <a16:creationId xmlns:a16="http://schemas.microsoft.com/office/drawing/2014/main" id="{22FB1624-FE55-4F26-A884-B8CCF6E2DD53}"/>
              </a:ext>
            </a:extLst>
          </p:cNvPr>
          <p:cNvSpPr>
            <a:spLocks noChangeArrowheads="1"/>
          </p:cNvSpPr>
          <p:nvPr/>
        </p:nvSpPr>
        <p:spPr bwMode="auto">
          <a:xfrm>
            <a:off x="76200" y="6139644"/>
            <a:ext cx="3608360" cy="16927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000000"/>
                </a:solidFill>
                <a:latin typeface="+mj-lt"/>
                <a:cs typeface="Courier New" panose="02070309020205020404" pitchFamily="49" charset="0"/>
              </a:rPr>
              <a:t>In</a:t>
            </a:r>
            <a:r>
              <a:rPr kumimoji="0" lang="en-US" altLang="en-US" sz="1100" b="0" i="0" u="none" strike="noStrike" cap="none" normalizeH="0" baseline="0" dirty="0">
                <a:ln>
                  <a:noFill/>
                </a:ln>
                <a:solidFill>
                  <a:srgbClr val="000000"/>
                </a:solidFill>
                <a:effectLst/>
                <a:latin typeface="+mj-lt"/>
                <a:cs typeface="Courier New" panose="02070309020205020404" pitchFamily="49" charset="0"/>
              </a:rPr>
              <a:t>formation</a:t>
            </a:r>
            <a:r>
              <a:rPr lang="en-US" altLang="en-US" sz="1100" dirty="0">
                <a:solidFill>
                  <a:srgbClr val="000000"/>
                </a:solidFill>
                <a:latin typeface="+mj-lt"/>
                <a:cs typeface="Courier New" panose="02070309020205020404" pitchFamily="49" charset="0"/>
              </a:rPr>
              <a:t> </a:t>
            </a:r>
            <a:r>
              <a:rPr kumimoji="0" lang="en-US" altLang="en-US" sz="1100" b="0" i="0" u="none" strike="noStrike" cap="none" normalizeH="0" baseline="0" dirty="0">
                <a:ln>
                  <a:noFill/>
                </a:ln>
                <a:solidFill>
                  <a:srgbClr val="000000"/>
                </a:solidFill>
                <a:effectLst/>
                <a:latin typeface="+mj-lt"/>
                <a:cs typeface="Courier New" panose="02070309020205020404" pitchFamily="49" charset="0"/>
              </a:rPr>
              <a:t>Visualization Schneiderman and </a:t>
            </a:r>
            <a:r>
              <a:rPr kumimoji="0" lang="en-US" altLang="en-US" sz="1100" b="0" i="0" u="none" strike="noStrike" cap="none" normalizeH="0" baseline="0" dirty="0" err="1">
                <a:ln>
                  <a:noFill/>
                </a:ln>
                <a:solidFill>
                  <a:srgbClr val="000000"/>
                </a:solidFill>
                <a:effectLst/>
                <a:latin typeface="+mj-lt"/>
                <a:cs typeface="Courier New" panose="02070309020205020404" pitchFamily="49" charset="0"/>
              </a:rPr>
              <a:t>Plaisant</a:t>
            </a:r>
            <a:r>
              <a:rPr kumimoji="0" lang="en-US" altLang="en-US" sz="1100" b="0" i="0" u="none" strike="noStrike" cap="none" normalizeH="0" baseline="0" dirty="0">
                <a:ln>
                  <a:noFill/>
                </a:ln>
                <a:solidFill>
                  <a:srgbClr val="000000"/>
                </a:solidFill>
                <a:effectLst/>
                <a:latin typeface="+mj-lt"/>
                <a:cs typeface="Courier New" panose="02070309020205020404" pitchFamily="49" charset="0"/>
              </a:rPr>
              <a:t> Ch. 13.jpg </a:t>
            </a:r>
            <a:endParaRPr kumimoji="0" lang="en-US" altLang="en-US" sz="11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30999409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12">
            <a:extLst>
              <a:ext uri="{FF2B5EF4-FFF2-40B4-BE49-F238E27FC236}">
                <a16:creationId xmlns:a16="http://schemas.microsoft.com/office/drawing/2014/main" id="{7D379150-F6B4-45C8-BE10-6B278AD40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8" name="Rectangle 14">
            <a:extLst>
              <a:ext uri="{FF2B5EF4-FFF2-40B4-BE49-F238E27FC236}">
                <a16:creationId xmlns:a16="http://schemas.microsoft.com/office/drawing/2014/main" id="{5FFCF544-A370-4A5D-A95F-CA6E0E7191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9" name="Straight Connector 16">
            <a:extLst>
              <a:ext uri="{FF2B5EF4-FFF2-40B4-BE49-F238E27FC236}">
                <a16:creationId xmlns:a16="http://schemas.microsoft.com/office/drawing/2014/main" id="{6EEB3B97-A638-498B-8083-54191CE71E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30" name="Rectangle 18">
            <a:extLst>
              <a:ext uri="{FF2B5EF4-FFF2-40B4-BE49-F238E27FC236}">
                <a16:creationId xmlns:a16="http://schemas.microsoft.com/office/drawing/2014/main" id="{C33BF9DD-8A45-4EEE-B231-0A14D322E5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F2922DD-B9FC-4A5F-888E-766B6EFD9987}"/>
              </a:ext>
            </a:extLst>
          </p:cNvPr>
          <p:cNvSpPr txBox="1"/>
          <p:nvPr/>
        </p:nvSpPr>
        <p:spPr>
          <a:xfrm>
            <a:off x="4974771" y="634946"/>
            <a:ext cx="6574972"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spc="-50" dirty="0">
                <a:solidFill>
                  <a:schemeClr val="tx1">
                    <a:lumMod val="75000"/>
                    <a:lumOff val="25000"/>
                  </a:schemeClr>
                </a:solidFill>
                <a:latin typeface="+mj-lt"/>
                <a:ea typeface="+mj-ea"/>
                <a:cs typeface="+mj-cs"/>
              </a:rPr>
              <a:t>Introduction</a:t>
            </a:r>
          </a:p>
        </p:txBody>
      </p:sp>
      <p:cxnSp>
        <p:nvCxnSpPr>
          <p:cNvPr id="31" name="Straight Connector 20">
            <a:extLst>
              <a:ext uri="{FF2B5EF4-FFF2-40B4-BE49-F238E27FC236}">
                <a16:creationId xmlns:a16="http://schemas.microsoft.com/office/drawing/2014/main" id="{9020DCC9-F851-4562-BB20-1AB3C51BFD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4770" y="2086188"/>
            <a:ext cx="608976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B9F4A7F-044B-4A02-B015-D872B34CF36F}"/>
              </a:ext>
            </a:extLst>
          </p:cNvPr>
          <p:cNvSpPr txBox="1"/>
          <p:nvPr/>
        </p:nvSpPr>
        <p:spPr>
          <a:xfrm>
            <a:off x="4974769" y="2198914"/>
            <a:ext cx="6574973" cy="3670180"/>
          </a:xfrm>
          <a:prstGeom prst="rect">
            <a:avLst/>
          </a:prstGeom>
        </p:spPr>
        <p:txBody>
          <a:bodyPr vert="horz" lIns="0" tIns="45720" rIns="0" bIns="45720" rtlCol="0">
            <a:normAutofit/>
          </a:bodyPr>
          <a:lstStyle/>
          <a:p>
            <a:pPr marL="432000" indent="-324000" defTabSz="914400">
              <a:lnSpc>
                <a:spcPct val="90000"/>
              </a:lnSpc>
              <a:spcAft>
                <a:spcPts val="1414"/>
              </a:spcAft>
              <a:buClr>
                <a:schemeClr val="accent1"/>
              </a:buClr>
              <a:buSzPct val="45000"/>
              <a:buFont typeface="Calibri" panose="020F0502020204030204" pitchFamily="34" charset="0"/>
              <a:buChar char=""/>
            </a:pPr>
            <a:r>
              <a:rPr lang="en-US" spc="-1" dirty="0">
                <a:solidFill>
                  <a:schemeClr val="tx1">
                    <a:lumMod val="75000"/>
                    <a:lumOff val="25000"/>
                  </a:schemeClr>
                </a:solidFill>
              </a:rPr>
              <a:t>Data visualization and analysis of current operations can assist in getting a better grasp of the system. </a:t>
            </a:r>
          </a:p>
          <a:p>
            <a:pPr marL="432000" indent="-324000" defTabSz="914400">
              <a:lnSpc>
                <a:spcPct val="90000"/>
              </a:lnSpc>
              <a:spcAft>
                <a:spcPts val="1414"/>
              </a:spcAft>
              <a:buClr>
                <a:schemeClr val="accent1"/>
              </a:buClr>
              <a:buSzPct val="45000"/>
              <a:buFont typeface="Calibri" panose="020F0502020204030204" pitchFamily="34" charset="0"/>
              <a:buChar char=""/>
            </a:pPr>
            <a:r>
              <a:rPr lang="en-US" spc="-1" dirty="0">
                <a:solidFill>
                  <a:schemeClr val="tx1">
                    <a:lumMod val="75000"/>
                    <a:lumOff val="25000"/>
                  </a:schemeClr>
                </a:solidFill>
              </a:rPr>
              <a:t>When data points increases in number, visualization of the data becomes challenging.</a:t>
            </a:r>
          </a:p>
          <a:p>
            <a:pPr marL="432000" indent="-324000" defTabSz="914400">
              <a:lnSpc>
                <a:spcPct val="90000"/>
              </a:lnSpc>
              <a:spcAft>
                <a:spcPts val="1414"/>
              </a:spcAft>
              <a:buClr>
                <a:schemeClr val="accent1"/>
              </a:buClr>
              <a:buSzPct val="45000"/>
              <a:buFont typeface="Calibri" panose="020F0502020204030204" pitchFamily="34" charset="0"/>
              <a:buChar char=""/>
            </a:pPr>
            <a:r>
              <a:rPr lang="en-US" spc="-1" dirty="0">
                <a:solidFill>
                  <a:schemeClr val="tx1">
                    <a:lumMod val="75000"/>
                    <a:lumOff val="25000"/>
                  </a:schemeClr>
                </a:solidFill>
              </a:rPr>
              <a:t>But also provides us the opportunity to elucidate in which parts of the city the populous is willing to forego the comfort of motor vehicular transport for shorter commute time and lesser parking fees. </a:t>
            </a:r>
          </a:p>
        </p:txBody>
      </p:sp>
      <p:sp>
        <p:nvSpPr>
          <p:cNvPr id="32" name="Rectangle 22">
            <a:extLst>
              <a:ext uri="{FF2B5EF4-FFF2-40B4-BE49-F238E27FC236}">
                <a16:creationId xmlns:a16="http://schemas.microsoft.com/office/drawing/2014/main" id="{D5FBCAC9-BD8B-4F3B-AD74-EF37D4211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24">
            <a:extLst>
              <a:ext uri="{FF2B5EF4-FFF2-40B4-BE49-F238E27FC236}">
                <a16:creationId xmlns:a16="http://schemas.microsoft.com/office/drawing/2014/main" id="{9556C5A8-AD7E-4CE7-87BE-9EA3B5E17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0430519A-3134-4166-ACF2-E0A5F659C235}"/>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fld id="{FF3640FB-835C-4A00-B5FA-E8CE86AAFF66}" type="datetime1">
              <a:rPr lang="en-US" smtClean="0"/>
              <a:pPr defTabSz="914400">
                <a:spcAft>
                  <a:spcPts val="600"/>
                </a:spcAft>
              </a:pPr>
              <a:t>11/19/2018</a:t>
            </a:fld>
            <a:endParaRPr lang="en-US"/>
          </a:p>
        </p:txBody>
      </p:sp>
      <p:sp>
        <p:nvSpPr>
          <p:cNvPr id="3" name="Footer Placeholder 2">
            <a:extLst>
              <a:ext uri="{FF2B5EF4-FFF2-40B4-BE49-F238E27FC236}">
                <a16:creationId xmlns:a16="http://schemas.microsoft.com/office/drawing/2014/main" id="{290DDCD6-9816-4B9F-BAFD-6E35591B7FC8}"/>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defTabSz="914400">
              <a:spcAft>
                <a:spcPts val="600"/>
              </a:spcAft>
            </a:pPr>
            <a:r>
              <a:rPr lang="en-US" kern="1200" cap="all" baseline="0">
                <a:solidFill>
                  <a:srgbClr val="FFFFFF"/>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4FDDA53F-D136-4A78-9C1A-45DDC20087F1}"/>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99442F98-DB37-4FF4-A2E6-3B663C384E2C}" type="slidenum">
              <a:rPr lang="en-US" smtClean="0"/>
              <a:pPr defTabSz="914400">
                <a:spcAft>
                  <a:spcPts val="600"/>
                </a:spcAft>
              </a:pPr>
              <a:t>4</a:t>
            </a:fld>
            <a:endParaRPr lang="en-US"/>
          </a:p>
        </p:txBody>
      </p:sp>
      <p:pic>
        <p:nvPicPr>
          <p:cNvPr id="24" name="Picture 3">
            <a:extLst>
              <a:ext uri="{FF2B5EF4-FFF2-40B4-BE49-F238E27FC236}">
                <a16:creationId xmlns:a16="http://schemas.microsoft.com/office/drawing/2014/main" id="{DEE0E39B-C760-4545-98D1-5519E39C2F1C}"/>
              </a:ext>
            </a:extLst>
          </p:cNvPr>
          <p:cNvPicPr/>
          <p:nvPr/>
        </p:nvPicPr>
        <p:blipFill>
          <a:blip r:embed="rId3"/>
          <a:stretch/>
        </p:blipFill>
        <p:spPr>
          <a:xfrm>
            <a:off x="344485" y="2144367"/>
            <a:ext cx="4285800" cy="2856960"/>
          </a:xfrm>
          <a:prstGeom prst="rect">
            <a:avLst/>
          </a:prstGeom>
          <a:ln>
            <a:noFill/>
          </a:ln>
        </p:spPr>
      </p:pic>
      <p:sp>
        <p:nvSpPr>
          <p:cNvPr id="5" name="Rectangle 1">
            <a:extLst>
              <a:ext uri="{FF2B5EF4-FFF2-40B4-BE49-F238E27FC236}">
                <a16:creationId xmlns:a16="http://schemas.microsoft.com/office/drawing/2014/main" id="{E074DA21-50A6-4005-853C-7821129C6985}"/>
              </a:ext>
            </a:extLst>
          </p:cNvPr>
          <p:cNvSpPr>
            <a:spLocks noChangeArrowheads="1"/>
          </p:cNvSpPr>
          <p:nvPr/>
        </p:nvSpPr>
        <p:spPr bwMode="auto">
          <a:xfrm>
            <a:off x="344485" y="6114909"/>
            <a:ext cx="2529539" cy="16927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mj-lt"/>
                <a:cs typeface="Courier New" panose="02070309020205020404" pitchFamily="49" charset="0"/>
              </a:rPr>
              <a:t>NicoleFreedmanBikeShareJanuary2016.pptx</a:t>
            </a:r>
            <a:r>
              <a:rPr kumimoji="0" lang="en-US" altLang="en-US" sz="11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2146420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D3458B2-CC9A-4032-B4AB-08C841D95CFA}"/>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426BE481-DDE4-463C-A7E6-2A0D70DEDDB5}"/>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D9042302-E817-4A13-9C2C-38559DD3AECD}"/>
              </a:ext>
            </a:extLst>
          </p:cNvPr>
          <p:cNvSpPr>
            <a:spLocks noGrp="1"/>
          </p:cNvSpPr>
          <p:nvPr>
            <p:ph type="sldNum" sz="quarter" idx="12"/>
          </p:nvPr>
        </p:nvSpPr>
        <p:spPr/>
        <p:txBody>
          <a:bodyPr/>
          <a:lstStyle/>
          <a:p>
            <a:fld id="{99442F98-DB37-4FF4-A2E6-3B663C384E2C}" type="slidenum">
              <a:rPr lang="en-US" smtClean="0"/>
              <a:t>5</a:t>
            </a:fld>
            <a:endParaRPr lang="en-US"/>
          </a:p>
        </p:txBody>
      </p:sp>
      <p:sp>
        <p:nvSpPr>
          <p:cNvPr id="5" name="TextBox 4">
            <a:extLst>
              <a:ext uri="{FF2B5EF4-FFF2-40B4-BE49-F238E27FC236}">
                <a16:creationId xmlns:a16="http://schemas.microsoft.com/office/drawing/2014/main" id="{9F73AE82-976B-46A9-9A11-7D94127E084D}"/>
              </a:ext>
            </a:extLst>
          </p:cNvPr>
          <p:cNvSpPr txBox="1"/>
          <p:nvPr/>
        </p:nvSpPr>
        <p:spPr>
          <a:xfrm>
            <a:off x="204186" y="443884"/>
            <a:ext cx="4287915" cy="646331"/>
          </a:xfrm>
          <a:prstGeom prst="rect">
            <a:avLst/>
          </a:prstGeom>
          <a:noFill/>
        </p:spPr>
        <p:txBody>
          <a:bodyPr wrap="square" rtlCol="0">
            <a:spAutoFit/>
          </a:bodyPr>
          <a:lstStyle/>
          <a:p>
            <a:r>
              <a:rPr lang="en-US" sz="3600" dirty="0">
                <a:solidFill>
                  <a:schemeClr val="tx1">
                    <a:lumMod val="75000"/>
                    <a:lumOff val="25000"/>
                  </a:schemeClr>
                </a:solidFill>
              </a:rPr>
              <a:t>Abstract</a:t>
            </a:r>
          </a:p>
        </p:txBody>
      </p:sp>
      <p:sp>
        <p:nvSpPr>
          <p:cNvPr id="6" name="Rectangle 5">
            <a:extLst>
              <a:ext uri="{FF2B5EF4-FFF2-40B4-BE49-F238E27FC236}">
                <a16:creationId xmlns:a16="http://schemas.microsoft.com/office/drawing/2014/main" id="{90E8D7C6-6CF1-4380-B2D3-5505956C6D59}"/>
              </a:ext>
            </a:extLst>
          </p:cNvPr>
          <p:cNvSpPr/>
          <p:nvPr/>
        </p:nvSpPr>
        <p:spPr>
          <a:xfrm>
            <a:off x="204186" y="1332205"/>
            <a:ext cx="11783628" cy="2015936"/>
          </a:xfrm>
          <a:prstGeom prst="rect">
            <a:avLst/>
          </a:prstGeom>
        </p:spPr>
        <p:txBody>
          <a:bodyPr wrap="square">
            <a:spAutoFit/>
          </a:bodyPr>
          <a:lstStyle/>
          <a:p>
            <a:pPr marL="432000" indent="-324000">
              <a:spcAft>
                <a:spcPts val="1414"/>
              </a:spcAft>
              <a:buClr>
                <a:srgbClr val="000000"/>
              </a:buClr>
              <a:buSzPct val="45000"/>
              <a:buFont typeface="Wingdings" charset="2"/>
              <a:buChar char=""/>
            </a:pPr>
            <a:r>
              <a:rPr lang="en-IN" spc="-1" dirty="0"/>
              <a:t>Bike sharing systems are gaining immense popularity as an alternative or complementary mode of urban transport.</a:t>
            </a:r>
          </a:p>
          <a:p>
            <a:pPr marL="432000" indent="-324000">
              <a:spcAft>
                <a:spcPts val="1414"/>
              </a:spcAft>
              <a:buClr>
                <a:srgbClr val="000000"/>
              </a:buClr>
              <a:buSzPct val="45000"/>
              <a:buFont typeface="Wingdings" charset="2"/>
              <a:buChar char=""/>
            </a:pPr>
            <a:r>
              <a:rPr lang="en-IN" spc="-1" dirty="0"/>
              <a:t>Bike sharing systems may help mitigate automobile congestion and reduce pollution.</a:t>
            </a:r>
          </a:p>
          <a:p>
            <a:pPr marL="432000" indent="-324000">
              <a:spcAft>
                <a:spcPts val="1414"/>
              </a:spcAft>
              <a:buClr>
                <a:srgbClr val="000000"/>
              </a:buClr>
              <a:buSzPct val="45000"/>
              <a:buFont typeface="Wingdings" charset="2"/>
              <a:buChar char=""/>
            </a:pPr>
            <a:r>
              <a:rPr lang="en-IN" spc="-1" dirty="0"/>
              <a:t>In this project, a data visualization approach is used to identify important factors related to the bike-sharing system. </a:t>
            </a:r>
          </a:p>
          <a:p>
            <a:pPr marL="432000" indent="-324000">
              <a:spcAft>
                <a:spcPts val="1414"/>
              </a:spcAft>
              <a:buClr>
                <a:srgbClr val="000000"/>
              </a:buClr>
              <a:buSzPct val="45000"/>
              <a:buFont typeface="Wingdings" charset="2"/>
              <a:buChar char=""/>
            </a:pPr>
            <a:r>
              <a:rPr lang="en-IN" spc="-1" dirty="0"/>
              <a:t>We analyse the bike-sharing system such that we are able to map bike renting trends over the city of Los Angeles and selectively filter through this data on a month-by-month basis over a two year period</a:t>
            </a:r>
          </a:p>
        </p:txBody>
      </p:sp>
    </p:spTree>
    <p:extLst>
      <p:ext uri="{BB962C8B-B14F-4D97-AF65-F5344CB8AC3E}">
        <p14:creationId xmlns:p14="http://schemas.microsoft.com/office/powerpoint/2010/main" val="2341446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96CD800-C8BF-41B5-983A-3B3D95FA9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a:extLst>
              <a:ext uri="{FF2B5EF4-FFF2-40B4-BE49-F238E27FC236}">
                <a16:creationId xmlns:a16="http://schemas.microsoft.com/office/drawing/2014/main" id="{ED36A27B-61AE-4AA1-8BD6-7310E072D8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a:extLst>
              <a:ext uri="{FF2B5EF4-FFF2-40B4-BE49-F238E27FC236}">
                <a16:creationId xmlns:a16="http://schemas.microsoft.com/office/drawing/2014/main" id="{511BC4C5-EB16-4C0B-83E6-96A39848CF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9" name="Rectangle 18">
            <a:extLst>
              <a:ext uri="{FF2B5EF4-FFF2-40B4-BE49-F238E27FC236}">
                <a16:creationId xmlns:a16="http://schemas.microsoft.com/office/drawing/2014/main" id="{73B90B8B-F76B-4130-8370-38033EEACB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8F47E4A-565C-4FCA-8A05-CBF17BB90A24}"/>
              </a:ext>
            </a:extLst>
          </p:cNvPr>
          <p:cNvSpPr txBox="1"/>
          <p:nvPr/>
        </p:nvSpPr>
        <p:spPr>
          <a:xfrm>
            <a:off x="5144679" y="634946"/>
            <a:ext cx="6405063" cy="1450757"/>
          </a:xfrm>
          <a:prstGeom prst="rect">
            <a:avLst/>
          </a:prstGeom>
        </p:spPr>
        <p:txBody>
          <a:bodyPr vert="horz" lIns="91440" tIns="45720" rIns="91440" bIns="45720" rtlCol="0" anchor="b">
            <a:normAutofit/>
          </a:bodyPr>
          <a:lstStyle/>
          <a:p>
            <a:pPr defTabSz="914400">
              <a:lnSpc>
                <a:spcPct val="85000"/>
              </a:lnSpc>
              <a:spcBef>
                <a:spcPct val="0"/>
              </a:spcBef>
              <a:spcAft>
                <a:spcPts val="600"/>
              </a:spcAft>
            </a:pPr>
            <a:r>
              <a:rPr lang="en-US" sz="4800" spc="-50">
                <a:solidFill>
                  <a:schemeClr val="tx1">
                    <a:lumMod val="75000"/>
                    <a:lumOff val="25000"/>
                  </a:schemeClr>
                </a:solidFill>
                <a:latin typeface="+mj-lt"/>
                <a:ea typeface="+mj-ea"/>
                <a:cs typeface="+mj-cs"/>
              </a:rPr>
              <a:t>Related Work</a:t>
            </a:r>
          </a:p>
        </p:txBody>
      </p:sp>
      <p:pic>
        <p:nvPicPr>
          <p:cNvPr id="7" name="Picture 6">
            <a:extLst>
              <a:ext uri="{FF2B5EF4-FFF2-40B4-BE49-F238E27FC236}">
                <a16:creationId xmlns:a16="http://schemas.microsoft.com/office/drawing/2014/main" id="{A9F9227B-217F-4B73-BC44-8C9FBCF866C3}"/>
              </a:ext>
            </a:extLst>
          </p:cNvPr>
          <p:cNvPicPr/>
          <p:nvPr/>
        </p:nvPicPr>
        <p:blipFill rotWithShape="1">
          <a:blip r:embed="rId2"/>
          <a:srcRect l="17477" r="7028" b="3"/>
          <a:stretch/>
        </p:blipFill>
        <p:spPr>
          <a:xfrm>
            <a:off x="633999" y="581098"/>
            <a:ext cx="4020297" cy="2476136"/>
          </a:xfrm>
          <a:prstGeom prst="rect">
            <a:avLst/>
          </a:prstGeom>
        </p:spPr>
      </p:pic>
      <p:cxnSp>
        <p:nvCxnSpPr>
          <p:cNvPr id="21" name="Straight Connector 20">
            <a:extLst>
              <a:ext uri="{FF2B5EF4-FFF2-40B4-BE49-F238E27FC236}">
                <a16:creationId xmlns:a16="http://schemas.microsoft.com/office/drawing/2014/main" id="{C2D93264-3FF9-4175-A7FA-F927F0F77A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81247" y="2086188"/>
            <a:ext cx="5852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6ABAA67F-05F4-4311-9A0E-D3DECF6AFA14}"/>
              </a:ext>
            </a:extLst>
          </p:cNvPr>
          <p:cNvPicPr/>
          <p:nvPr/>
        </p:nvPicPr>
        <p:blipFill rotWithShape="1">
          <a:blip r:embed="rId3"/>
          <a:srcRect t="2608" r="3" b="5124"/>
          <a:stretch/>
        </p:blipFill>
        <p:spPr>
          <a:xfrm>
            <a:off x="633999" y="3218101"/>
            <a:ext cx="4020296" cy="2476136"/>
          </a:xfrm>
          <a:prstGeom prst="rect">
            <a:avLst/>
          </a:prstGeom>
        </p:spPr>
      </p:pic>
      <p:sp>
        <p:nvSpPr>
          <p:cNvPr id="6" name="TextBox 5">
            <a:extLst>
              <a:ext uri="{FF2B5EF4-FFF2-40B4-BE49-F238E27FC236}">
                <a16:creationId xmlns:a16="http://schemas.microsoft.com/office/drawing/2014/main" id="{8E9F8DA4-3429-4B98-880A-90B9D9170D91}"/>
              </a:ext>
            </a:extLst>
          </p:cNvPr>
          <p:cNvSpPr txBox="1"/>
          <p:nvPr/>
        </p:nvSpPr>
        <p:spPr>
          <a:xfrm>
            <a:off x="5144679" y="2198914"/>
            <a:ext cx="6405063" cy="3670180"/>
          </a:xfrm>
          <a:prstGeom prst="rect">
            <a:avLst/>
          </a:prstGeom>
        </p:spPr>
        <p:txBody>
          <a:bodyPr vert="horz" lIns="0" tIns="45720" rIns="0" bIns="45720" rtlCol="0">
            <a:normAutofit/>
          </a:bodyPr>
          <a:lstStyle/>
          <a:p>
            <a:pPr marL="432000" indent="-324000" defTabSz="914400">
              <a:lnSpc>
                <a:spcPct val="90000"/>
              </a:lnSpc>
              <a:spcAft>
                <a:spcPts val="1414"/>
              </a:spcAft>
              <a:buClr>
                <a:schemeClr val="accent1"/>
              </a:buClr>
              <a:buSzPct val="45000"/>
              <a:buFont typeface="Calibri" panose="020F0502020204030204" pitchFamily="34" charset="0"/>
              <a:buChar char=""/>
            </a:pPr>
            <a:r>
              <a:rPr lang="en-US" spc="-1" dirty="0">
                <a:solidFill>
                  <a:schemeClr val="tx1">
                    <a:lumMod val="75000"/>
                    <a:lumOff val="25000"/>
                  </a:schemeClr>
                </a:solidFill>
              </a:rPr>
              <a:t>Fishman does a more robust study of this system by working on the bike-share data to analyze a considerable number of ideas:</a:t>
            </a:r>
          </a:p>
          <a:p>
            <a:pPr marL="889200" lvl="1" indent="-324000" defTabSz="914400">
              <a:lnSpc>
                <a:spcPct val="90000"/>
              </a:lnSpc>
              <a:spcAft>
                <a:spcPts val="1414"/>
              </a:spcAft>
              <a:buClr>
                <a:schemeClr val="accent1"/>
              </a:buClr>
              <a:buSzPct val="45000"/>
              <a:buFont typeface="Calibri" panose="020F0502020204030204" pitchFamily="34" charset="0"/>
              <a:buChar char=""/>
            </a:pPr>
            <a:r>
              <a:rPr lang="en-US" spc="-1" dirty="0">
                <a:solidFill>
                  <a:schemeClr val="tx1">
                    <a:lumMod val="75000"/>
                    <a:lumOff val="25000"/>
                  </a:schemeClr>
                </a:solidFill>
              </a:rPr>
              <a:t>User preference, user frequency, trip purpose, rider demography, and correlation with the health of the rider</a:t>
            </a:r>
          </a:p>
          <a:p>
            <a:pPr marL="432000" indent="-324000" defTabSz="914400">
              <a:lnSpc>
                <a:spcPct val="90000"/>
              </a:lnSpc>
              <a:spcAft>
                <a:spcPts val="1414"/>
              </a:spcAft>
              <a:buClr>
                <a:schemeClr val="accent1"/>
              </a:buClr>
              <a:buSzPct val="45000"/>
              <a:buFont typeface="Calibri" panose="020F0502020204030204" pitchFamily="34" charset="0"/>
              <a:buChar char=""/>
            </a:pPr>
            <a:r>
              <a:rPr lang="en-US" spc="-1" dirty="0">
                <a:solidFill>
                  <a:schemeClr val="tx1">
                    <a:lumMod val="75000"/>
                    <a:lumOff val="25000"/>
                  </a:schemeClr>
                </a:solidFill>
              </a:rPr>
              <a:t>A research by DeMaio and Gifford questions if bike-sharing system will be successful in the United States by looking into various aspects such as customer demand, bike facilities, theft and vandalism, profitability and connectivity.</a:t>
            </a:r>
          </a:p>
          <a:p>
            <a:pPr marL="432000" indent="-324000" defTabSz="914400">
              <a:lnSpc>
                <a:spcPct val="90000"/>
              </a:lnSpc>
              <a:spcAft>
                <a:spcPts val="1414"/>
              </a:spcAft>
              <a:buClr>
                <a:schemeClr val="accent1"/>
              </a:buClr>
              <a:buSzPct val="45000"/>
              <a:buFont typeface="Calibri" panose="020F0502020204030204" pitchFamily="34" charset="0"/>
              <a:buChar char=""/>
            </a:pPr>
            <a:r>
              <a:rPr lang="en-US" spc="-1" dirty="0">
                <a:solidFill>
                  <a:schemeClr val="tx1">
                    <a:lumMod val="75000"/>
                    <a:lumOff val="25000"/>
                  </a:schemeClr>
                </a:solidFill>
              </a:rPr>
              <a:t>Mobility Lab studied the rider behavior of member riders and casual riders and examined stark differences between their riding patterns.</a:t>
            </a:r>
          </a:p>
          <a:p>
            <a:pPr marL="889200" lvl="1" indent="-324000" defTabSz="914400">
              <a:lnSpc>
                <a:spcPct val="90000"/>
              </a:lnSpc>
              <a:spcAft>
                <a:spcPts val="1414"/>
              </a:spcAft>
              <a:buClr>
                <a:schemeClr val="accent1"/>
              </a:buClr>
              <a:buSzPct val="45000"/>
              <a:buFont typeface="Calibri" panose="020F0502020204030204" pitchFamily="34" charset="0"/>
              <a:buChar char=""/>
            </a:pPr>
            <a:endParaRPr lang="en-US" spc="-1" dirty="0">
              <a:solidFill>
                <a:schemeClr val="tx1">
                  <a:lumMod val="75000"/>
                  <a:lumOff val="25000"/>
                </a:schemeClr>
              </a:solidFill>
            </a:endParaRPr>
          </a:p>
        </p:txBody>
      </p:sp>
      <p:sp>
        <p:nvSpPr>
          <p:cNvPr id="23" name="Rectangle 22">
            <a:extLst>
              <a:ext uri="{FF2B5EF4-FFF2-40B4-BE49-F238E27FC236}">
                <a16:creationId xmlns:a16="http://schemas.microsoft.com/office/drawing/2014/main" id="{91C67939-3FD0-4B45-8AA4-9FE55C7EE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a:extLst>
              <a:ext uri="{FF2B5EF4-FFF2-40B4-BE49-F238E27FC236}">
                <a16:creationId xmlns:a16="http://schemas.microsoft.com/office/drawing/2014/main" id="{0981A96A-A87C-4F87-845A-3B0A6529F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0491D787-1A27-401A-AD07-68501B977A8B}"/>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a:spcAft>
                <a:spcPts val="600"/>
              </a:spcAft>
            </a:pPr>
            <a:fld id="{FF3640FB-835C-4A00-B5FA-E8CE86AAFF66}" type="datetime1">
              <a:rPr lang="en-US" smtClean="0"/>
              <a:pPr>
                <a:spcAft>
                  <a:spcPts val="600"/>
                </a:spcAft>
              </a:pPr>
              <a:t>11/19/2018</a:t>
            </a:fld>
            <a:endParaRPr lang="en-US"/>
          </a:p>
        </p:txBody>
      </p:sp>
      <p:sp>
        <p:nvSpPr>
          <p:cNvPr id="3" name="Footer Placeholder 2">
            <a:extLst>
              <a:ext uri="{FF2B5EF4-FFF2-40B4-BE49-F238E27FC236}">
                <a16:creationId xmlns:a16="http://schemas.microsoft.com/office/drawing/2014/main" id="{759D971F-7EE8-4505-B6FC-7696F18F7F5C}"/>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a:spcAft>
                <a:spcPts val="600"/>
              </a:spcAft>
            </a:pPr>
            <a:r>
              <a:rPr lang="en-US" kern="1200" cap="all" baseline="0">
                <a:solidFill>
                  <a:srgbClr val="FFFFFF"/>
                </a:solidFill>
                <a:latin typeface="+mn-lt"/>
                <a:ea typeface="+mn-ea"/>
                <a:cs typeface="+mn-cs"/>
              </a:rPr>
              <a:t>CSC 544 Advanced Data Visualization - University of Arizona</a:t>
            </a:r>
          </a:p>
        </p:txBody>
      </p:sp>
      <p:sp>
        <p:nvSpPr>
          <p:cNvPr id="4" name="Slide Number Placeholder 3">
            <a:extLst>
              <a:ext uri="{FF2B5EF4-FFF2-40B4-BE49-F238E27FC236}">
                <a16:creationId xmlns:a16="http://schemas.microsoft.com/office/drawing/2014/main" id="{CF0959B4-7BD1-4092-BA66-616EF404D050}"/>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a:spcAft>
                <a:spcPts val="600"/>
              </a:spcAft>
            </a:pPr>
            <a:fld id="{99442F98-DB37-4FF4-A2E6-3B663C384E2C}" type="slidenum">
              <a:rPr lang="en-US" smtClean="0"/>
              <a:pPr>
                <a:spcAft>
                  <a:spcPts val="600"/>
                </a:spcAft>
              </a:pPr>
              <a:t>6</a:t>
            </a:fld>
            <a:endParaRPr lang="en-US"/>
          </a:p>
        </p:txBody>
      </p:sp>
      <p:sp>
        <p:nvSpPr>
          <p:cNvPr id="9" name="Rectangle 8">
            <a:extLst>
              <a:ext uri="{FF2B5EF4-FFF2-40B4-BE49-F238E27FC236}">
                <a16:creationId xmlns:a16="http://schemas.microsoft.com/office/drawing/2014/main" id="{4DB45031-144F-441A-BEB3-4463B297AC5A}"/>
              </a:ext>
            </a:extLst>
          </p:cNvPr>
          <p:cNvSpPr/>
          <p:nvPr/>
        </p:nvSpPr>
        <p:spPr>
          <a:xfrm>
            <a:off x="0" y="5943411"/>
            <a:ext cx="6096000" cy="430887"/>
          </a:xfrm>
          <a:prstGeom prst="rect">
            <a:avLst/>
          </a:prstGeom>
        </p:spPr>
        <p:txBody>
          <a:bodyPr>
            <a:spAutoFit/>
          </a:bodyPr>
          <a:lstStyle/>
          <a:p>
            <a:r>
              <a:rPr lang="en-US" sz="1100" dirty="0">
                <a:latin typeface="NimbusRomNo9L-Regu"/>
              </a:rPr>
              <a:t>E. Fishman. Bikeshare: A review of recent literature. </a:t>
            </a:r>
            <a:r>
              <a:rPr lang="en-US" sz="1100" dirty="0">
                <a:latin typeface="NimbusRomNo9L-ReguItal"/>
              </a:rPr>
              <a:t>Transport Reviews</a:t>
            </a:r>
            <a:r>
              <a:rPr lang="en-US" sz="1100" dirty="0">
                <a:latin typeface="NimbusRomNo9L-Regu"/>
              </a:rPr>
              <a:t>,</a:t>
            </a:r>
          </a:p>
          <a:p>
            <a:r>
              <a:rPr lang="pt-BR" sz="1100" dirty="0">
                <a:latin typeface="NimbusRomNo9L-Regu"/>
              </a:rPr>
              <a:t>36(1):92–113, 2016. doi: 10.1080/01441647.2015.1033036a</a:t>
            </a:r>
            <a:endParaRPr lang="en-US" sz="1100" dirty="0"/>
          </a:p>
        </p:txBody>
      </p:sp>
      <p:sp>
        <p:nvSpPr>
          <p:cNvPr id="10" name="Rectangle 9">
            <a:extLst>
              <a:ext uri="{FF2B5EF4-FFF2-40B4-BE49-F238E27FC236}">
                <a16:creationId xmlns:a16="http://schemas.microsoft.com/office/drawing/2014/main" id="{6F0D013C-35DD-4D68-9A64-5ACFA36B42D6}"/>
              </a:ext>
            </a:extLst>
          </p:cNvPr>
          <p:cNvSpPr/>
          <p:nvPr/>
        </p:nvSpPr>
        <p:spPr>
          <a:xfrm>
            <a:off x="4460470" y="6100364"/>
            <a:ext cx="6096000" cy="261610"/>
          </a:xfrm>
          <a:prstGeom prst="rect">
            <a:avLst/>
          </a:prstGeom>
        </p:spPr>
        <p:txBody>
          <a:bodyPr>
            <a:spAutoFit/>
          </a:bodyPr>
          <a:lstStyle/>
          <a:p>
            <a:r>
              <a:rPr lang="en-US" sz="1100" dirty="0">
                <a:latin typeface="NimbusRomNo9L-Regu"/>
              </a:rPr>
              <a:t>https://mobilitylab.org/2016/06/21/capital-bikeshare-gps-data-trips/</a:t>
            </a:r>
            <a:endParaRPr lang="en-US" sz="1100" dirty="0"/>
          </a:p>
        </p:txBody>
      </p:sp>
    </p:spTree>
    <p:extLst>
      <p:ext uri="{BB962C8B-B14F-4D97-AF65-F5344CB8AC3E}">
        <p14:creationId xmlns:p14="http://schemas.microsoft.com/office/powerpoint/2010/main" val="3421838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4CA713-ACBF-42FD-BBBF-87DBE93DB91E}"/>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FBA17511-7C8F-42AA-A6A4-F5005A1B2FCF}"/>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91C5673F-B706-4F9C-BC5E-0C26A686D6BC}"/>
              </a:ext>
            </a:extLst>
          </p:cNvPr>
          <p:cNvSpPr>
            <a:spLocks noGrp="1"/>
          </p:cNvSpPr>
          <p:nvPr>
            <p:ph type="sldNum" sz="quarter" idx="12"/>
          </p:nvPr>
        </p:nvSpPr>
        <p:spPr/>
        <p:txBody>
          <a:bodyPr/>
          <a:lstStyle/>
          <a:p>
            <a:fld id="{99442F98-DB37-4FF4-A2E6-3B663C384E2C}" type="slidenum">
              <a:rPr lang="en-US" smtClean="0"/>
              <a:t>7</a:t>
            </a:fld>
            <a:endParaRPr lang="en-US"/>
          </a:p>
        </p:txBody>
      </p:sp>
      <p:sp>
        <p:nvSpPr>
          <p:cNvPr id="5" name="TextBox 4">
            <a:extLst>
              <a:ext uri="{FF2B5EF4-FFF2-40B4-BE49-F238E27FC236}">
                <a16:creationId xmlns:a16="http://schemas.microsoft.com/office/drawing/2014/main" id="{B8547207-DC5D-4FD6-B163-049AEA699F48}"/>
              </a:ext>
            </a:extLst>
          </p:cNvPr>
          <p:cNvSpPr txBox="1"/>
          <p:nvPr/>
        </p:nvSpPr>
        <p:spPr>
          <a:xfrm>
            <a:off x="355015" y="226381"/>
            <a:ext cx="4287915" cy="646331"/>
          </a:xfrm>
          <a:prstGeom prst="rect">
            <a:avLst/>
          </a:prstGeom>
          <a:noFill/>
        </p:spPr>
        <p:txBody>
          <a:bodyPr wrap="square" rtlCol="0">
            <a:spAutoFit/>
          </a:bodyPr>
          <a:lstStyle/>
          <a:p>
            <a:r>
              <a:rPr lang="en-US" sz="3600" dirty="0">
                <a:solidFill>
                  <a:schemeClr val="tx1">
                    <a:lumMod val="75000"/>
                    <a:lumOff val="25000"/>
                  </a:schemeClr>
                </a:solidFill>
              </a:rPr>
              <a:t>Overview</a:t>
            </a:r>
          </a:p>
        </p:txBody>
      </p:sp>
      <p:sp>
        <p:nvSpPr>
          <p:cNvPr id="7" name="TextBox 6">
            <a:extLst>
              <a:ext uri="{FF2B5EF4-FFF2-40B4-BE49-F238E27FC236}">
                <a16:creationId xmlns:a16="http://schemas.microsoft.com/office/drawing/2014/main" id="{2C8C1A81-D1E7-4CE3-921E-32E8189DBCEA}"/>
              </a:ext>
            </a:extLst>
          </p:cNvPr>
          <p:cNvSpPr txBox="1"/>
          <p:nvPr/>
        </p:nvSpPr>
        <p:spPr>
          <a:xfrm>
            <a:off x="508000" y="1092200"/>
            <a:ext cx="11277600" cy="4139595"/>
          </a:xfrm>
          <a:prstGeom prst="rect">
            <a:avLst/>
          </a:prstGeom>
          <a:noFill/>
        </p:spPr>
        <p:txBody>
          <a:bodyPr wrap="square" rtlCol="0">
            <a:spAutoFit/>
          </a:bodyPr>
          <a:lstStyle/>
          <a:p>
            <a:pPr marL="432000" indent="-324000">
              <a:spcAft>
                <a:spcPts val="1414"/>
              </a:spcAft>
              <a:buClr>
                <a:srgbClr val="000000"/>
              </a:buClr>
              <a:buSzPct val="45000"/>
              <a:buFont typeface="Wingdings" charset="2"/>
              <a:buChar char=""/>
            </a:pPr>
            <a:r>
              <a:rPr lang="en-IN" spc="-1" dirty="0"/>
              <a:t>We have mined the Metro Bike Share, Los Angeles data and discussed the findings of this data set</a:t>
            </a:r>
          </a:p>
          <a:p>
            <a:pPr marL="432000" indent="-324000">
              <a:spcAft>
                <a:spcPts val="1414"/>
              </a:spcAft>
              <a:buClr>
                <a:srgbClr val="000000"/>
              </a:buClr>
              <a:buSzPct val="45000"/>
              <a:buFont typeface="Wingdings" charset="2"/>
              <a:buChar char=""/>
            </a:pPr>
            <a:r>
              <a:rPr lang="en-IN" spc="-1" dirty="0"/>
              <a:t>Project goals</a:t>
            </a:r>
          </a:p>
          <a:p>
            <a:pPr marL="864000" lvl="1" indent="-324000">
              <a:spcAft>
                <a:spcPts val="1134"/>
              </a:spcAft>
              <a:buClr>
                <a:srgbClr val="000000"/>
              </a:buClr>
              <a:buSzPct val="75000"/>
              <a:buFont typeface="Symbol" charset="2"/>
              <a:buChar char=""/>
            </a:pPr>
            <a:r>
              <a:rPr lang="en-IN" spc="-1" dirty="0"/>
              <a:t>Examined the bike-share system during different months/quarters of the year, therefore potentially analysing the sustainability of the bike sharing system</a:t>
            </a:r>
          </a:p>
          <a:p>
            <a:pPr marL="864000" lvl="1" indent="-324000">
              <a:spcAft>
                <a:spcPts val="1134"/>
              </a:spcAft>
              <a:buClr>
                <a:srgbClr val="000000"/>
              </a:buClr>
              <a:buSzPct val="75000"/>
              <a:buFont typeface="Symbol" charset="2"/>
              <a:buChar char=""/>
            </a:pPr>
            <a:r>
              <a:rPr lang="en-IN" spc="-1" dirty="0"/>
              <a:t>This study also helps in gaining a better understanding of the urban mobility of Los Angeles residents</a:t>
            </a:r>
          </a:p>
          <a:p>
            <a:pPr marL="432000" indent="-324000">
              <a:spcAft>
                <a:spcPts val="1414"/>
              </a:spcAft>
              <a:buClr>
                <a:srgbClr val="000000"/>
              </a:buClr>
              <a:buSzPct val="45000"/>
              <a:buFont typeface="Wingdings" charset="2"/>
              <a:buChar char=""/>
            </a:pPr>
            <a:r>
              <a:rPr lang="en-IN" spc="-1" dirty="0"/>
              <a:t>Our project does not develop a novel visualization, instead uses prevalent methods of visualizing data to try and find trends of a certain behaviour from this dataset</a:t>
            </a:r>
          </a:p>
          <a:p>
            <a:pPr marL="432000" indent="-324000">
              <a:spcAft>
                <a:spcPts val="1414"/>
              </a:spcAft>
              <a:buClr>
                <a:srgbClr val="000000"/>
              </a:buClr>
              <a:buSzPct val="45000"/>
              <a:buFont typeface="Wingdings" charset="2"/>
              <a:buChar char=""/>
            </a:pPr>
            <a:r>
              <a:rPr lang="en-IN" spc="-1" dirty="0"/>
              <a:t>Analyse various types of visualizations, bring together several ideas to form an interactive and easy-to-use interface</a:t>
            </a:r>
          </a:p>
          <a:p>
            <a:pPr marL="432000" indent="-324000">
              <a:spcAft>
                <a:spcPts val="1414"/>
              </a:spcAft>
              <a:buClr>
                <a:srgbClr val="000000"/>
              </a:buClr>
              <a:buSzPct val="45000"/>
              <a:buFont typeface="Wingdings" charset="2"/>
              <a:buChar char=""/>
            </a:pPr>
            <a:r>
              <a:rPr lang="en-IN" spc="-1" dirty="0"/>
              <a:t>Our choice of visualization holds ground with the design practices that make an effective visualization and also takes into consideration some design techniques that further enhance the user experience</a:t>
            </a:r>
          </a:p>
        </p:txBody>
      </p:sp>
    </p:spTree>
    <p:extLst>
      <p:ext uri="{BB962C8B-B14F-4D97-AF65-F5344CB8AC3E}">
        <p14:creationId xmlns:p14="http://schemas.microsoft.com/office/powerpoint/2010/main" val="707163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6337CF-DC88-49D7-B730-78BD0E700F89}"/>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518601C4-3871-4922-AC3F-2574E712E1C6}"/>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82DBF26F-A6C3-4310-8BDD-A61B8D214BD7}"/>
              </a:ext>
            </a:extLst>
          </p:cNvPr>
          <p:cNvSpPr>
            <a:spLocks noGrp="1"/>
          </p:cNvSpPr>
          <p:nvPr>
            <p:ph type="sldNum" sz="quarter" idx="12"/>
          </p:nvPr>
        </p:nvSpPr>
        <p:spPr/>
        <p:txBody>
          <a:bodyPr/>
          <a:lstStyle/>
          <a:p>
            <a:fld id="{99442F98-DB37-4FF4-A2E6-3B663C384E2C}" type="slidenum">
              <a:rPr lang="en-US" smtClean="0"/>
              <a:t>8</a:t>
            </a:fld>
            <a:endParaRPr lang="en-US"/>
          </a:p>
        </p:txBody>
      </p:sp>
      <p:sp>
        <p:nvSpPr>
          <p:cNvPr id="5" name="TextBox 4">
            <a:extLst>
              <a:ext uri="{FF2B5EF4-FFF2-40B4-BE49-F238E27FC236}">
                <a16:creationId xmlns:a16="http://schemas.microsoft.com/office/drawing/2014/main" id="{33173128-6152-44F4-A7CA-F1C10D3F0B8A}"/>
              </a:ext>
            </a:extLst>
          </p:cNvPr>
          <p:cNvSpPr txBox="1"/>
          <p:nvPr/>
        </p:nvSpPr>
        <p:spPr>
          <a:xfrm>
            <a:off x="355015" y="321336"/>
            <a:ext cx="4287915" cy="646331"/>
          </a:xfrm>
          <a:prstGeom prst="rect">
            <a:avLst/>
          </a:prstGeom>
          <a:noFill/>
        </p:spPr>
        <p:txBody>
          <a:bodyPr wrap="square" rtlCol="0">
            <a:spAutoFit/>
          </a:bodyPr>
          <a:lstStyle/>
          <a:p>
            <a:r>
              <a:rPr lang="en-US" sz="3600" dirty="0">
                <a:solidFill>
                  <a:schemeClr val="tx1">
                    <a:lumMod val="75000"/>
                    <a:lumOff val="25000"/>
                  </a:schemeClr>
                </a:solidFill>
              </a:rPr>
              <a:t>Data Source</a:t>
            </a:r>
          </a:p>
        </p:txBody>
      </p:sp>
      <p:sp>
        <p:nvSpPr>
          <p:cNvPr id="6" name="TextBox 5">
            <a:extLst>
              <a:ext uri="{FF2B5EF4-FFF2-40B4-BE49-F238E27FC236}">
                <a16:creationId xmlns:a16="http://schemas.microsoft.com/office/drawing/2014/main" id="{D0F82C49-3546-4EC1-B2BF-C091FC41B72D}"/>
              </a:ext>
            </a:extLst>
          </p:cNvPr>
          <p:cNvSpPr txBox="1"/>
          <p:nvPr/>
        </p:nvSpPr>
        <p:spPr>
          <a:xfrm>
            <a:off x="471340" y="1065229"/>
            <a:ext cx="11293312" cy="2652008"/>
          </a:xfrm>
          <a:prstGeom prst="rect">
            <a:avLst/>
          </a:prstGeom>
          <a:noFill/>
        </p:spPr>
        <p:txBody>
          <a:bodyPr wrap="square" rtlCol="0">
            <a:spAutoFit/>
          </a:bodyPr>
          <a:lstStyle/>
          <a:p>
            <a:pPr marL="432000" indent="-324000">
              <a:spcAft>
                <a:spcPts val="1414"/>
              </a:spcAft>
              <a:buClr>
                <a:srgbClr val="000000"/>
              </a:buClr>
              <a:buSzPct val="45000"/>
              <a:buFont typeface="Wingdings" charset="2"/>
              <a:buChar char=""/>
            </a:pPr>
            <a:r>
              <a:rPr lang="en-IN" spc="-1" dirty="0"/>
              <a:t>Initial data source: Kaggle, an online community containing large open-source datasets</a:t>
            </a:r>
          </a:p>
          <a:p>
            <a:pPr marL="432000" indent="-324000">
              <a:spcAft>
                <a:spcPts val="1414"/>
              </a:spcAft>
              <a:buClr>
                <a:srgbClr val="000000"/>
              </a:buClr>
              <a:buSzPct val="45000"/>
              <a:buFont typeface="Wingdings" charset="2"/>
              <a:buChar char=""/>
            </a:pPr>
            <a:r>
              <a:rPr lang="en-IN" spc="-1" dirty="0"/>
              <a:t>Link to data source: </a:t>
            </a:r>
            <a:r>
              <a:rPr lang="en-IN" spc="-1" dirty="0">
                <a:hlinkClick r:id="rId2"/>
              </a:rPr>
              <a:t>https://www.kaggle.com/cityofLA/los-angeles-metro-bike-share-trip-data</a:t>
            </a:r>
            <a:endParaRPr lang="en-IN" spc="-1" dirty="0"/>
          </a:p>
          <a:p>
            <a:pPr marL="432000" indent="-324000">
              <a:spcAft>
                <a:spcPts val="1414"/>
              </a:spcAft>
              <a:buClr>
                <a:srgbClr val="000000"/>
              </a:buClr>
              <a:buSzPct val="45000"/>
              <a:buFont typeface="Wingdings" charset="2"/>
              <a:buChar char=""/>
            </a:pPr>
            <a:r>
              <a:rPr lang="en-IN" spc="-1" dirty="0"/>
              <a:t>Data from Kaggle not enough to build a robust visualization. Had to look for other sources</a:t>
            </a:r>
          </a:p>
          <a:p>
            <a:pPr marL="432000" indent="-324000">
              <a:spcAft>
                <a:spcPts val="1414"/>
              </a:spcAft>
              <a:buClr>
                <a:srgbClr val="000000"/>
              </a:buClr>
              <a:buSzPct val="45000"/>
              <a:buFont typeface="Wingdings" charset="2"/>
              <a:buChar char=""/>
            </a:pPr>
            <a:r>
              <a:rPr lang="en-IN" spc="-1" dirty="0"/>
              <a:t>Current data source: Metro Bike Share, a Los Angeles based bike share company</a:t>
            </a:r>
          </a:p>
          <a:p>
            <a:pPr marL="889200" lvl="1" indent="-324000">
              <a:spcAft>
                <a:spcPts val="1414"/>
              </a:spcAft>
              <a:buClr>
                <a:srgbClr val="000000"/>
              </a:buClr>
              <a:buSzPct val="45000"/>
              <a:buFont typeface="Wingdings" charset="2"/>
              <a:buChar char=""/>
            </a:pPr>
            <a:r>
              <a:rPr lang="en-IN" spc="-1" dirty="0"/>
              <a:t>Released their open source data of two years</a:t>
            </a:r>
          </a:p>
          <a:p>
            <a:pPr marL="889200" lvl="1" indent="-324000">
              <a:spcAft>
                <a:spcPts val="1414"/>
              </a:spcAft>
              <a:buClr>
                <a:srgbClr val="000000"/>
              </a:buClr>
              <a:buSzPct val="45000"/>
              <a:buFont typeface="Wingdings" charset="2"/>
              <a:buChar char=""/>
            </a:pPr>
            <a:r>
              <a:rPr lang="en-IN" spc="-1" dirty="0"/>
              <a:t>More diverse and larger dataset</a:t>
            </a:r>
          </a:p>
        </p:txBody>
      </p:sp>
    </p:spTree>
    <p:extLst>
      <p:ext uri="{BB962C8B-B14F-4D97-AF65-F5344CB8AC3E}">
        <p14:creationId xmlns:p14="http://schemas.microsoft.com/office/powerpoint/2010/main" val="789589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041086-D4D6-4CFF-8C15-508661EC4C5B}"/>
              </a:ext>
            </a:extLst>
          </p:cNvPr>
          <p:cNvSpPr>
            <a:spLocks noGrp="1"/>
          </p:cNvSpPr>
          <p:nvPr>
            <p:ph type="dt" sz="half" idx="10"/>
          </p:nvPr>
        </p:nvSpPr>
        <p:spPr/>
        <p:txBody>
          <a:bodyPr/>
          <a:lstStyle/>
          <a:p>
            <a:fld id="{FF3640FB-835C-4A00-B5FA-E8CE86AAFF66}" type="datetime1">
              <a:rPr lang="en-US" smtClean="0"/>
              <a:t>11/19/2018</a:t>
            </a:fld>
            <a:endParaRPr lang="en-US"/>
          </a:p>
        </p:txBody>
      </p:sp>
      <p:sp>
        <p:nvSpPr>
          <p:cNvPr id="3" name="Footer Placeholder 2">
            <a:extLst>
              <a:ext uri="{FF2B5EF4-FFF2-40B4-BE49-F238E27FC236}">
                <a16:creationId xmlns:a16="http://schemas.microsoft.com/office/drawing/2014/main" id="{08C8128C-7F13-4385-9D50-C8244E958A97}"/>
              </a:ext>
            </a:extLst>
          </p:cNvPr>
          <p:cNvSpPr>
            <a:spLocks noGrp="1"/>
          </p:cNvSpPr>
          <p:nvPr>
            <p:ph type="ftr" sz="quarter" idx="11"/>
          </p:nvPr>
        </p:nvSpPr>
        <p:spPr/>
        <p:txBody>
          <a:bodyPr/>
          <a:lstStyle/>
          <a:p>
            <a:r>
              <a:rPr lang="en-US"/>
              <a:t>CSC 544 Advanced Data Visualization - University of Arizona</a:t>
            </a:r>
          </a:p>
        </p:txBody>
      </p:sp>
      <p:sp>
        <p:nvSpPr>
          <p:cNvPr id="4" name="Slide Number Placeholder 3">
            <a:extLst>
              <a:ext uri="{FF2B5EF4-FFF2-40B4-BE49-F238E27FC236}">
                <a16:creationId xmlns:a16="http://schemas.microsoft.com/office/drawing/2014/main" id="{A2465A01-FF69-4663-865B-B5DA4BF4776E}"/>
              </a:ext>
            </a:extLst>
          </p:cNvPr>
          <p:cNvSpPr>
            <a:spLocks noGrp="1"/>
          </p:cNvSpPr>
          <p:nvPr>
            <p:ph type="sldNum" sz="quarter" idx="12"/>
          </p:nvPr>
        </p:nvSpPr>
        <p:spPr/>
        <p:txBody>
          <a:bodyPr/>
          <a:lstStyle/>
          <a:p>
            <a:fld id="{99442F98-DB37-4FF4-A2E6-3B663C384E2C}" type="slidenum">
              <a:rPr lang="en-US" smtClean="0"/>
              <a:t>9</a:t>
            </a:fld>
            <a:endParaRPr lang="en-US"/>
          </a:p>
        </p:txBody>
      </p:sp>
      <p:sp>
        <p:nvSpPr>
          <p:cNvPr id="5" name="TextBox 4">
            <a:extLst>
              <a:ext uri="{FF2B5EF4-FFF2-40B4-BE49-F238E27FC236}">
                <a16:creationId xmlns:a16="http://schemas.microsoft.com/office/drawing/2014/main" id="{28A1D4A6-7D32-4BD6-9E85-247E431350F9}"/>
              </a:ext>
            </a:extLst>
          </p:cNvPr>
          <p:cNvSpPr txBox="1"/>
          <p:nvPr/>
        </p:nvSpPr>
        <p:spPr>
          <a:xfrm>
            <a:off x="355015" y="293056"/>
            <a:ext cx="4287915" cy="646331"/>
          </a:xfrm>
          <a:prstGeom prst="rect">
            <a:avLst/>
          </a:prstGeom>
          <a:noFill/>
        </p:spPr>
        <p:txBody>
          <a:bodyPr wrap="square" rtlCol="0">
            <a:spAutoFit/>
          </a:bodyPr>
          <a:lstStyle/>
          <a:p>
            <a:r>
              <a:rPr lang="en-US" sz="3600" dirty="0">
                <a:solidFill>
                  <a:schemeClr val="tx1">
                    <a:lumMod val="75000"/>
                    <a:lumOff val="25000"/>
                  </a:schemeClr>
                </a:solidFill>
              </a:rPr>
              <a:t>Data Source</a:t>
            </a:r>
          </a:p>
        </p:txBody>
      </p:sp>
      <p:sp>
        <p:nvSpPr>
          <p:cNvPr id="6" name="TextBox 5">
            <a:extLst>
              <a:ext uri="{FF2B5EF4-FFF2-40B4-BE49-F238E27FC236}">
                <a16:creationId xmlns:a16="http://schemas.microsoft.com/office/drawing/2014/main" id="{4AC7BE9D-71D6-4ECA-98F9-D77ABC17312E}"/>
              </a:ext>
            </a:extLst>
          </p:cNvPr>
          <p:cNvSpPr txBox="1"/>
          <p:nvPr/>
        </p:nvSpPr>
        <p:spPr>
          <a:xfrm>
            <a:off x="452487" y="1102936"/>
            <a:ext cx="5643513" cy="4801314"/>
          </a:xfrm>
          <a:prstGeom prst="rect">
            <a:avLst/>
          </a:prstGeom>
          <a:noFill/>
        </p:spPr>
        <p:txBody>
          <a:bodyPr wrap="square" rtlCol="0">
            <a:spAutoFit/>
          </a:bodyPr>
          <a:lstStyle/>
          <a:p>
            <a:r>
              <a:rPr lang="en-US" b="1" dirty="0"/>
              <a:t>Data Structure</a:t>
            </a:r>
          </a:p>
          <a:p>
            <a:endParaRPr lang="en-US" b="1" dirty="0"/>
          </a:p>
          <a:p>
            <a:pPr marL="285750" indent="-285750">
              <a:buFont typeface="Arial" panose="020B0604020202020204" pitchFamily="34" charset="0"/>
              <a:buChar char="•"/>
            </a:pPr>
            <a:r>
              <a:rPr lang="en-US" dirty="0"/>
              <a:t>trip id - Unique ID for a particular trip</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duration - Duration of the trip in minutes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start time - Start time of the trip</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end time - End time of the trip</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start </a:t>
            </a:r>
            <a:r>
              <a:rPr lang="en-US" dirty="0" err="1"/>
              <a:t>lon</a:t>
            </a:r>
            <a:r>
              <a:rPr lang="en-US" dirty="0"/>
              <a:t> - Starting position longitude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start </a:t>
            </a:r>
            <a:r>
              <a:rPr lang="en-US" dirty="0" err="1"/>
              <a:t>lat</a:t>
            </a:r>
            <a:r>
              <a:rPr lang="en-US" dirty="0"/>
              <a:t> - Starting position latitude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start station - The station ID where the trip originated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end station - The station ID where the trip terminated</a:t>
            </a:r>
          </a:p>
        </p:txBody>
      </p:sp>
      <p:sp>
        <p:nvSpPr>
          <p:cNvPr id="7" name="TextBox 6">
            <a:extLst>
              <a:ext uri="{FF2B5EF4-FFF2-40B4-BE49-F238E27FC236}">
                <a16:creationId xmlns:a16="http://schemas.microsoft.com/office/drawing/2014/main" id="{0C2F154F-FFBF-4902-9973-1085751543FA}"/>
              </a:ext>
            </a:extLst>
          </p:cNvPr>
          <p:cNvSpPr txBox="1"/>
          <p:nvPr/>
        </p:nvSpPr>
        <p:spPr>
          <a:xfrm>
            <a:off x="6096000" y="1656933"/>
            <a:ext cx="5527249" cy="4247317"/>
          </a:xfrm>
          <a:prstGeom prst="rect">
            <a:avLst/>
          </a:prstGeom>
          <a:noFill/>
        </p:spPr>
        <p:txBody>
          <a:bodyPr wrap="square" rtlCol="0">
            <a:spAutoFit/>
          </a:bodyPr>
          <a:lstStyle/>
          <a:p>
            <a:pPr marL="285750" indent="-285750">
              <a:buFont typeface="Arial" panose="020B0604020202020204" pitchFamily="34" charset="0"/>
              <a:buChar char="•"/>
            </a:pPr>
            <a:r>
              <a:rPr lang="en-US" dirty="0"/>
              <a:t>end </a:t>
            </a:r>
            <a:r>
              <a:rPr lang="en-US" dirty="0" err="1"/>
              <a:t>lat</a:t>
            </a:r>
            <a:r>
              <a:rPr lang="en-US" dirty="0"/>
              <a:t> - Destination latitude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end </a:t>
            </a:r>
            <a:r>
              <a:rPr lang="en-US" dirty="0" err="1"/>
              <a:t>lon</a:t>
            </a:r>
            <a:r>
              <a:rPr lang="en-US" dirty="0"/>
              <a:t> - Destination longitude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bike id - Id for each bike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plan duration - Duration of the customer’s plan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passholder type - The name of the pass holder’s plan like ”One Day Pass” or ”Monthly Pass” or ”Walk-up” or ”Flex Pass”</a:t>
            </a:r>
          </a:p>
          <a:p>
            <a:r>
              <a:rPr lang="en-US" dirty="0"/>
              <a:t> </a:t>
            </a:r>
          </a:p>
          <a:p>
            <a:pPr marL="285750" indent="-285750">
              <a:buFont typeface="Arial" panose="020B0604020202020204" pitchFamily="34" charset="0"/>
              <a:buChar char="•"/>
            </a:pPr>
            <a:r>
              <a:rPr lang="en-US" dirty="0"/>
              <a:t>trip route category - ”Round Trip” for trips starting and ending at the same station or ”One Way” for all other trips</a:t>
            </a:r>
            <a:endParaRPr lang="en-US" b="1" dirty="0"/>
          </a:p>
        </p:txBody>
      </p:sp>
    </p:spTree>
    <p:extLst>
      <p:ext uri="{BB962C8B-B14F-4D97-AF65-F5344CB8AC3E}">
        <p14:creationId xmlns:p14="http://schemas.microsoft.com/office/powerpoint/2010/main" val="361463226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2632</Words>
  <Application>Microsoft Office PowerPoint</Application>
  <PresentationFormat>Widescreen</PresentationFormat>
  <Paragraphs>367</Paragraphs>
  <Slides>27</Slides>
  <Notes>3</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Calibri</vt:lpstr>
      <vt:lpstr>Calibri Light</vt:lpstr>
      <vt:lpstr>Courier New</vt:lpstr>
      <vt:lpstr>NimbusRomNo9L-Regu</vt:lpstr>
      <vt:lpstr>NimbusRomNo9L-ReguItal</vt:lpstr>
      <vt:lpstr>Symbol</vt:lpstr>
      <vt:lpstr>Wingdings</vt:lpstr>
      <vt:lpstr>Retrospect</vt:lpstr>
      <vt:lpstr>Visualizing the Los Angeles Metro Bikeshare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Visualizing the Los Angeles Metro Bikeshare System</dc:title>
  <dc:creator>Bhandari, Pratik - (pratikbhandari)</dc:creator>
  <cp:lastModifiedBy>Bhandari, Pratik - (pratikbhandari)</cp:lastModifiedBy>
  <cp:revision>1</cp:revision>
  <dcterms:created xsi:type="dcterms:W3CDTF">2018-11-19T14:09:51Z</dcterms:created>
  <dcterms:modified xsi:type="dcterms:W3CDTF">2018-11-19T14:10:38Z</dcterms:modified>
</cp:coreProperties>
</file>